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7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4EF"/>
    <a:srgbClr val="E775C9"/>
    <a:srgbClr val="A1CE30"/>
    <a:srgbClr val="E04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7/3/2022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609600" y="76200"/>
            <a:ext cx="7924800" cy="6553200"/>
            <a:chOff x="240" y="576"/>
            <a:chExt cx="3024" cy="2496"/>
          </a:xfrm>
        </p:grpSpPr>
        <p:pic>
          <p:nvPicPr>
            <p:cNvPr id="5127" name="Picture 7" descr="135273469013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768"/>
              <a:ext cx="2448" cy="1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28" name="Oval 8"/>
            <p:cNvSpPr>
              <a:spLocks noChangeArrowheads="1"/>
            </p:cNvSpPr>
            <p:nvPr/>
          </p:nvSpPr>
          <p:spPr bwMode="auto">
            <a:xfrm>
              <a:off x="240" y="576"/>
              <a:ext cx="3024" cy="2496"/>
            </a:xfrm>
            <a:prstGeom prst="ellipse">
              <a:avLst/>
            </a:prstGeom>
            <a:solidFill>
              <a:srgbClr val="FF7D7D">
                <a:alpha val="23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val="2450170018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2" name="Group 32"/>
          <p:cNvGrpSpPr>
            <a:grpSpLocks/>
          </p:cNvGrpSpPr>
          <p:nvPr/>
        </p:nvGrpSpPr>
        <p:grpSpPr bwMode="auto">
          <a:xfrm>
            <a:off x="2514600" y="172659"/>
            <a:ext cx="4114800" cy="1295400"/>
            <a:chOff x="1536" y="480"/>
            <a:chExt cx="2592" cy="816"/>
          </a:xfrm>
          <a:solidFill>
            <a:schemeClr val="accent5"/>
          </a:solidFill>
        </p:grpSpPr>
        <p:grpSp>
          <p:nvGrpSpPr>
            <p:cNvPr id="5146" name="Group 26"/>
            <p:cNvGrpSpPr>
              <a:grpSpLocks/>
            </p:cNvGrpSpPr>
            <p:nvPr/>
          </p:nvGrpSpPr>
          <p:grpSpPr bwMode="auto">
            <a:xfrm>
              <a:off x="1536" y="480"/>
              <a:ext cx="2592" cy="816"/>
              <a:chOff x="-1584" y="1248"/>
              <a:chExt cx="2707" cy="1248"/>
            </a:xfrm>
            <a:grpFill/>
          </p:grpSpPr>
          <p:sp>
            <p:nvSpPr>
              <p:cNvPr id="5137" name="AutoShape 17"/>
              <p:cNvSpPr>
                <a:spLocks noChangeArrowheads="1"/>
              </p:cNvSpPr>
              <p:nvPr/>
            </p:nvSpPr>
            <p:spPr bwMode="gray">
              <a:xfrm>
                <a:off x="-1584" y="1248"/>
                <a:ext cx="2707" cy="1248"/>
              </a:xfrm>
              <a:prstGeom prst="roundRect">
                <a:avLst>
                  <a:gd name="adj" fmla="val 11921"/>
                </a:avLst>
              </a:prstGeom>
              <a:grpFill/>
              <a:ln w="25400">
                <a:solidFill>
                  <a:srgbClr val="FEFEFE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5138" name="Freeform 18"/>
              <p:cNvSpPr>
                <a:spLocks/>
              </p:cNvSpPr>
              <p:nvPr/>
            </p:nvSpPr>
            <p:spPr bwMode="gray">
              <a:xfrm>
                <a:off x="-1478" y="1311"/>
                <a:ext cx="1348" cy="624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5150" name="Rectangle 30"/>
            <p:cNvSpPr>
              <a:spLocks noChangeArrowheads="1"/>
            </p:cNvSpPr>
            <p:nvPr/>
          </p:nvSpPr>
          <p:spPr bwMode="auto">
            <a:xfrm>
              <a:off x="1594" y="729"/>
              <a:ext cx="2475" cy="40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3600" b="1" dirty="0">
                  <a:ln w="17780" cmpd="sng">
                    <a:solidFill>
                      <a:schemeClr val="accent1">
                        <a:tint val="3000"/>
                      </a:schemeClr>
                    </a:solidFill>
                    <a:prstDash val="solid"/>
                    <a:miter lim="800000"/>
                  </a:ln>
                  <a:solidFill>
                    <a:srgbClr val="00B05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55000" dist="50800" dir="5400000" algn="tl">
                      <a:srgbClr val="000000">
                        <a:alpha val="33000"/>
                      </a:srgbClr>
                    </a:outerShdw>
                    <a:reflection blurRad="6350" stA="55000" endA="50" endPos="85000" dist="60007" dir="5400000" sy="-100000" algn="bl" rotWithShape="0"/>
                  </a:effectLst>
                  <a:cs typeface="Mohammad Annoktah" pitchFamily="2" charset="-78"/>
                </a:rPr>
                <a:t>البرنامج التدريبي</a:t>
              </a:r>
              <a:endParaRPr lang="ar-EG" sz="3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55000" endA="50" endPos="85000" dist="60007" dir="5400000" sy="-100000" algn="bl" rotWithShape="0"/>
                </a:effectLst>
                <a:cs typeface="Mohammad Annoktah" pitchFamily="2" charset="-78"/>
              </a:endParaRPr>
            </a:p>
          </p:txBody>
        </p:sp>
      </p:grpSp>
      <p:sp>
        <p:nvSpPr>
          <p:cNvPr id="5151" name="AutoShape 31"/>
          <p:cNvSpPr>
            <a:spLocks noChangeArrowheads="1"/>
          </p:cNvSpPr>
          <p:nvPr/>
        </p:nvSpPr>
        <p:spPr bwMode="gray">
          <a:xfrm>
            <a:off x="990600" y="1676400"/>
            <a:ext cx="7162800" cy="4876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712243" y="2209800"/>
            <a:ext cx="3717925" cy="1371600"/>
          </a:xfrm>
          <a:prstGeom prst="roundRect">
            <a:avLst/>
          </a:prstGeom>
          <a:solidFill>
            <a:schemeClr val="accent5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600" dirty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cs typeface="AdvertisingExtraBold" pitchFamily="2" charset="-78"/>
              </a:rPr>
              <a:t>مشكلات تهم الفتاة</a:t>
            </a:r>
          </a:p>
        </p:txBody>
      </p:sp>
      <p:sp>
        <p:nvSpPr>
          <p:cNvPr id="4" name="Oval 3"/>
          <p:cNvSpPr/>
          <p:nvPr/>
        </p:nvSpPr>
        <p:spPr>
          <a:xfrm>
            <a:off x="1943466" y="4114800"/>
            <a:ext cx="5562600" cy="2133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EG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  <a:cs typeface="AdvertisingBold" pitchFamily="2" charset="-78"/>
              </a:rPr>
              <a:t>إدمان الميديا</a:t>
            </a:r>
          </a:p>
        </p:txBody>
      </p:sp>
    </p:spTree>
    <p:extLst>
      <p:ext uri="{BB962C8B-B14F-4D97-AF65-F5344CB8AC3E}">
        <p14:creationId xmlns:p14="http://schemas.microsoft.com/office/powerpoint/2010/main" val="4149657147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1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gray">
          <a:xfrm>
            <a:off x="471488" y="1038225"/>
            <a:ext cx="8077200" cy="5514975"/>
          </a:xfrm>
          <a:prstGeom prst="roundRect">
            <a:avLst>
              <a:gd name="adj" fmla="val 9616"/>
            </a:avLst>
          </a:prstGeom>
          <a:gradFill rotWithShape="1">
            <a:gsLst>
              <a:gs pos="0">
                <a:srgbClr val="F5F5F5"/>
              </a:gs>
              <a:gs pos="100000">
                <a:srgbClr val="DDDDDD"/>
              </a:gs>
            </a:gsLst>
            <a:lin ang="5400000" scaled="1"/>
          </a:gradFill>
          <a:ln w="28575">
            <a:solidFill>
              <a:srgbClr val="003399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3062288" y="228600"/>
            <a:ext cx="2971800" cy="685800"/>
            <a:chOff x="1344" y="240"/>
            <a:chExt cx="3072" cy="483"/>
          </a:xfrm>
        </p:grpSpPr>
        <p:sp>
          <p:nvSpPr>
            <p:cNvPr id="5131" name="AutoShape 4"/>
            <p:cNvSpPr>
              <a:spLocks noChangeArrowheads="1"/>
            </p:cNvSpPr>
            <p:nvPr/>
          </p:nvSpPr>
          <p:spPr bwMode="gray">
            <a:xfrm>
              <a:off x="1344" y="240"/>
              <a:ext cx="3072" cy="483"/>
            </a:xfrm>
            <a:prstGeom prst="roundRect">
              <a:avLst>
                <a:gd name="adj" fmla="val 20903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004488"/>
                </a:gs>
              </a:gsLst>
              <a:lin ang="5400000" scaled="1"/>
            </a:gradFill>
            <a:ln w="19050">
              <a:solidFill>
                <a:srgbClr val="003399"/>
              </a:solidFill>
              <a:round/>
              <a:headEnd/>
              <a:tailEnd/>
            </a:ln>
            <a:effectLst>
              <a:outerShdw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1383" y="305"/>
              <a:ext cx="298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ar-S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l-Mothnna" pitchFamily="2" charset="-78"/>
                </a:rPr>
                <a:t>يصحبكم خلال</a:t>
              </a:r>
              <a:r>
                <a:rPr lang="ar-EG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l-Mothnna" pitchFamily="2" charset="-78"/>
                </a:rPr>
                <a:t>ه</a:t>
              </a:r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l-Mothnna" pitchFamily="2" charset="-78"/>
              </a:endParaRPr>
            </a:p>
          </p:txBody>
        </p:sp>
      </p:grp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31838" y="2209800"/>
            <a:ext cx="7543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Char char="q"/>
              <a:defRPr/>
            </a:pPr>
            <a:endParaRPr lang="en-US" sz="220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AdvertisingBold" pitchFamily="2" charset="-78"/>
            </a:endParaRPr>
          </a:p>
        </p:txBody>
      </p:sp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4205288" y="1219200"/>
            <a:ext cx="3962400" cy="685800"/>
            <a:chOff x="1248" y="864"/>
            <a:chExt cx="3216" cy="432"/>
          </a:xfrm>
        </p:grpSpPr>
        <p:sp>
          <p:nvSpPr>
            <p:cNvPr id="5129" name="Rectangle 8"/>
            <p:cNvSpPr>
              <a:spLocks noChangeArrowheads="1"/>
            </p:cNvSpPr>
            <p:nvPr/>
          </p:nvSpPr>
          <p:spPr bwMode="auto">
            <a:xfrm>
              <a:off x="1248" y="864"/>
              <a:ext cx="3216" cy="432"/>
            </a:xfrm>
            <a:prstGeom prst="rect">
              <a:avLst/>
            </a:prstGeom>
            <a:solidFill>
              <a:srgbClr val="0066CC">
                <a:alpha val="38823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1296" y="960"/>
              <a:ext cx="3168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>
                <a:lnSpc>
                  <a:spcPct val="80000"/>
                </a:lnSpc>
                <a:spcBef>
                  <a:spcPct val="50000"/>
                </a:spcBef>
                <a:defRPr/>
              </a:pPr>
              <a:endParaRPr lang="ar-EG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5480982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4724400" y="1371600"/>
            <a:ext cx="3886200" cy="4456113"/>
            <a:chOff x="3072" y="714"/>
            <a:chExt cx="2448" cy="2807"/>
          </a:xfrm>
        </p:grpSpPr>
        <p:sp>
          <p:nvSpPr>
            <p:cNvPr id="8197" name="AutoShape 5"/>
            <p:cNvSpPr>
              <a:spLocks noChangeArrowheads="1"/>
            </p:cNvSpPr>
            <p:nvPr/>
          </p:nvSpPr>
          <p:spPr bwMode="gray">
            <a:xfrm flipH="1">
              <a:off x="3072" y="714"/>
              <a:ext cx="2448" cy="2807"/>
            </a:xfrm>
            <a:custGeom>
              <a:avLst/>
              <a:gdLst>
                <a:gd name="G0" fmla="+- 1914 0 0"/>
                <a:gd name="G1" fmla="+- 21600 0 1914"/>
                <a:gd name="G2" fmla="+- 21600 0 1914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14" y="10800"/>
                  </a:moveTo>
                  <a:cubicBezTo>
                    <a:pt x="1914" y="15708"/>
                    <a:pt x="5892" y="19686"/>
                    <a:pt x="10800" y="19686"/>
                  </a:cubicBezTo>
                  <a:cubicBezTo>
                    <a:pt x="15708" y="19686"/>
                    <a:pt x="19686" y="15708"/>
                    <a:pt x="19686" y="10800"/>
                  </a:cubicBezTo>
                  <a:cubicBezTo>
                    <a:pt x="19686" y="5892"/>
                    <a:pt x="15708" y="1914"/>
                    <a:pt x="10800" y="1914"/>
                  </a:cubicBezTo>
                  <a:cubicBezTo>
                    <a:pt x="5892" y="1914"/>
                    <a:pt x="1914" y="5892"/>
                    <a:pt x="1914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99">
                    <a:gamma/>
                    <a:shade val="66667"/>
                    <a:invGamma/>
                    <a:alpha val="12000"/>
                  </a:srgbClr>
                </a:gs>
                <a:gs pos="50000">
                  <a:srgbClr val="FFFF99">
                    <a:alpha val="89999"/>
                  </a:srgbClr>
                </a:gs>
                <a:gs pos="100000">
                  <a:srgbClr val="FFFF99">
                    <a:gamma/>
                    <a:shade val="66667"/>
                    <a:invGamma/>
                    <a:alpha val="1200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8198" name="Oval 6"/>
            <p:cNvSpPr>
              <a:spLocks noChangeArrowheads="1"/>
            </p:cNvSpPr>
            <p:nvPr/>
          </p:nvSpPr>
          <p:spPr bwMode="gray">
            <a:xfrm flipH="1">
              <a:off x="3281" y="937"/>
              <a:ext cx="2045" cy="2343"/>
            </a:xfrm>
            <a:prstGeom prst="ellipse">
              <a:avLst/>
            </a:prstGeom>
            <a:gradFill rotWithShape="1">
              <a:gsLst>
                <a:gs pos="0">
                  <a:srgbClr val="0066CC"/>
                </a:gs>
                <a:gs pos="100000">
                  <a:srgbClr val="0066CC">
                    <a:gamma/>
                    <a:shade val="6352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>
                <a:solidFill>
                  <a:prstClr val="black"/>
                </a:solidFill>
              </a:endParaRP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3495" y="1128"/>
              <a:ext cx="1653" cy="1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ar-EG" sz="280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  <a:p>
              <a:pPr algn="ctr"/>
              <a:r>
                <a:rPr lang="ar-SA" sz="28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عوامل مساعدة على التفاعل الإيجابي </a:t>
              </a:r>
              <a:br>
                <a:rPr lang="ar-SA" sz="28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</a:br>
              <a:r>
                <a:rPr lang="ar-EG" sz="28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في </a:t>
              </a:r>
              <a:r>
                <a:rPr lang="ar-SA" sz="28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dvertisingBold" pitchFamily="2" charset="-78"/>
                </a:rPr>
                <a:t>أثناء البرنامج التدريبي :</a:t>
              </a:r>
              <a:endPara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1219200" y="990600"/>
            <a:ext cx="4673600" cy="823913"/>
            <a:chOff x="767" y="1121"/>
            <a:chExt cx="2710" cy="350"/>
          </a:xfrm>
        </p:grpSpPr>
        <p:sp>
          <p:nvSpPr>
            <p:cNvPr id="8201" name="AutoShape 9"/>
            <p:cNvSpPr>
              <a:spLocks noChangeArrowheads="1"/>
            </p:cNvSpPr>
            <p:nvPr/>
          </p:nvSpPr>
          <p:spPr bwMode="gray">
            <a:xfrm flipH="1">
              <a:off x="767" y="1121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875" y="1173"/>
              <a:ext cx="242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32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رك</a:t>
              </a:r>
              <a:r>
                <a:rPr lang="ar-EG" sz="32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ّ</a:t>
              </a:r>
              <a:r>
                <a:rPr lang="ar-SA" sz="32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ز.</a:t>
              </a:r>
              <a:endParaRPr lang="en-US" sz="3200" dirty="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762000" y="2057400"/>
            <a:ext cx="4676775" cy="822325"/>
            <a:chOff x="530" y="1584"/>
            <a:chExt cx="2711" cy="349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gray">
            <a:xfrm flipH="1">
              <a:off x="530" y="1584"/>
              <a:ext cx="2711" cy="34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0066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FFFF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0066"/>
                </a:solidFill>
              </a:endParaRPr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657" y="1667"/>
              <a:ext cx="2469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800" dirty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شارك و تفاعل إيجابي</a:t>
              </a:r>
              <a:r>
                <a:rPr lang="ar-EG" sz="2800" dirty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ًا.</a:t>
              </a:r>
              <a:endParaRPr lang="en-US" sz="2800" dirty="0">
                <a:solidFill>
                  <a:srgbClr val="0000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06" name="Group 14"/>
          <p:cNvGrpSpPr>
            <a:grpSpLocks/>
          </p:cNvGrpSpPr>
          <p:nvPr/>
        </p:nvGrpSpPr>
        <p:grpSpPr bwMode="auto">
          <a:xfrm>
            <a:off x="1219200" y="5334000"/>
            <a:ext cx="4673600" cy="823913"/>
            <a:chOff x="767" y="2971"/>
            <a:chExt cx="2710" cy="350"/>
          </a:xfrm>
        </p:grpSpPr>
        <p:sp>
          <p:nvSpPr>
            <p:cNvPr id="8207" name="AutoShape 15"/>
            <p:cNvSpPr>
              <a:spLocks noChangeArrowheads="1"/>
            </p:cNvSpPr>
            <p:nvPr/>
          </p:nvSpPr>
          <p:spPr bwMode="gray">
            <a:xfrm flipH="1">
              <a:off x="767" y="2971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8208" name="Rectangle 16"/>
            <p:cNvSpPr>
              <a:spLocks noChangeArrowheads="1"/>
            </p:cNvSpPr>
            <p:nvPr/>
          </p:nvSpPr>
          <p:spPr bwMode="auto">
            <a:xfrm>
              <a:off x="784" y="3028"/>
              <a:ext cx="2604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استعن بالله ..</a:t>
              </a:r>
              <a:r>
                <a:rPr lang="ar-EG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وطبّق ما تعلمته.</a:t>
              </a:r>
              <a:endParaRPr lang="en-US" sz="2800" dirty="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09" name="Group 17"/>
          <p:cNvGrpSpPr>
            <a:grpSpLocks/>
          </p:cNvGrpSpPr>
          <p:nvPr/>
        </p:nvGrpSpPr>
        <p:grpSpPr bwMode="auto">
          <a:xfrm>
            <a:off x="762000" y="4267200"/>
            <a:ext cx="4676775" cy="852488"/>
            <a:chOff x="530" y="2508"/>
            <a:chExt cx="2711" cy="362"/>
          </a:xfrm>
        </p:grpSpPr>
        <p:sp>
          <p:nvSpPr>
            <p:cNvPr id="8210" name="AutoShape 18"/>
            <p:cNvSpPr>
              <a:spLocks noChangeArrowheads="1"/>
            </p:cNvSpPr>
            <p:nvPr/>
          </p:nvSpPr>
          <p:spPr bwMode="gray">
            <a:xfrm flipH="1">
              <a:off x="530" y="2508"/>
              <a:ext cx="2711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66CC"/>
                </a:gs>
                <a:gs pos="100000">
                  <a:srgbClr val="0066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FFFF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0066"/>
                </a:solidFill>
              </a:endParaRPr>
            </a:p>
          </p:txBody>
        </p:sp>
        <p:sp>
          <p:nvSpPr>
            <p:cNvPr id="8211" name="Rectangle 19"/>
            <p:cNvSpPr>
              <a:spLocks noChangeArrowheads="1"/>
            </p:cNvSpPr>
            <p:nvPr/>
          </p:nvSpPr>
          <p:spPr bwMode="auto">
            <a:xfrm>
              <a:off x="685" y="2520"/>
              <a:ext cx="2421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SA" sz="2400" dirty="0">
                  <a:solidFill>
                    <a:srgbClr val="000066"/>
                  </a:solidFill>
                  <a:latin typeface="Times New Roman" pitchFamily="18" charset="0"/>
                  <a:cs typeface="Monotype Koufi" pitchFamily="2" charset="-78"/>
                </a:rPr>
                <a:t>استفد من الفراغات في كتابة التعليقات  والاستفسارات والأسئلة ..</a:t>
              </a:r>
              <a:endParaRPr lang="ar-EG" sz="2400" dirty="0">
                <a:solidFill>
                  <a:srgbClr val="0000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8212" name="Group 20"/>
          <p:cNvGrpSpPr>
            <a:grpSpLocks/>
          </p:cNvGrpSpPr>
          <p:nvPr/>
        </p:nvGrpSpPr>
        <p:grpSpPr bwMode="auto">
          <a:xfrm>
            <a:off x="457200" y="3200400"/>
            <a:ext cx="4673600" cy="825500"/>
            <a:chOff x="340" y="2046"/>
            <a:chExt cx="2710" cy="350"/>
          </a:xfrm>
        </p:grpSpPr>
        <p:sp>
          <p:nvSpPr>
            <p:cNvPr id="8213" name="AutoShape 21"/>
            <p:cNvSpPr>
              <a:spLocks noChangeArrowheads="1"/>
            </p:cNvSpPr>
            <p:nvPr/>
          </p:nvSpPr>
          <p:spPr bwMode="gray">
            <a:xfrm flipH="1">
              <a:off x="340" y="2046"/>
              <a:ext cx="2710" cy="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tint val="5882"/>
                    <a:invGamma/>
                  </a:srgbClr>
                </a:gs>
              </a:gsLst>
              <a:lin ang="0" scaled="1"/>
            </a:gradFill>
            <a:ln w="38100" algn="ctr">
              <a:solidFill>
                <a:srgbClr val="00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b="1">
                <a:solidFill>
                  <a:srgbClr val="003366"/>
                </a:solidFill>
              </a:endParaRPr>
            </a:p>
          </p:txBody>
        </p:sp>
        <p:sp>
          <p:nvSpPr>
            <p:cNvPr id="8214" name="Rectangle 22"/>
            <p:cNvSpPr>
              <a:spLocks noChangeArrowheads="1"/>
            </p:cNvSpPr>
            <p:nvPr/>
          </p:nvSpPr>
          <p:spPr bwMode="auto">
            <a:xfrm>
              <a:off x="431" y="2133"/>
              <a:ext cx="2540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587375" algn="l"/>
                </a:tabLst>
              </a:pPr>
              <a:r>
                <a:rPr lang="ar-EG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ا</a:t>
              </a:r>
              <a:r>
                <a:rPr lang="ar-SA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خرج بثمرات من هذ</a:t>
              </a:r>
              <a:r>
                <a:rPr lang="ar-EG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ا</a:t>
              </a:r>
              <a:r>
                <a:rPr lang="ar-SA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 ال</a:t>
              </a:r>
              <a:r>
                <a:rPr lang="ar-EG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برنامج.</a:t>
              </a:r>
              <a:r>
                <a:rPr lang="ar-SA" sz="2800" dirty="0">
                  <a:solidFill>
                    <a:srgbClr val="003366"/>
                  </a:solidFill>
                  <a:latin typeface="Times New Roman" pitchFamily="18" charset="0"/>
                  <a:cs typeface="Monotype Koufi" pitchFamily="2" charset="-78"/>
                </a:rPr>
                <a:t> </a:t>
              </a:r>
              <a:endParaRPr lang="en-US" sz="2800" dirty="0">
                <a:solidFill>
                  <a:srgbClr val="003366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649637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2438400" y="381000"/>
            <a:ext cx="4191000" cy="4495800"/>
            <a:chOff x="1545" y="190"/>
            <a:chExt cx="2640" cy="2832"/>
          </a:xfrm>
        </p:grpSpPr>
        <p:sp>
          <p:nvSpPr>
            <p:cNvPr id="9221" name="AutoShape 5"/>
            <p:cNvSpPr>
              <a:spLocks noChangeArrowheads="1"/>
            </p:cNvSpPr>
            <p:nvPr/>
          </p:nvSpPr>
          <p:spPr bwMode="gray">
            <a:xfrm flipH="1">
              <a:off x="1545" y="190"/>
              <a:ext cx="2640" cy="2832"/>
            </a:xfrm>
            <a:prstGeom prst="upArrow">
              <a:avLst>
                <a:gd name="adj1" fmla="val 50000"/>
                <a:gd name="adj2" fmla="val 20024"/>
              </a:avLst>
            </a:prstGeom>
            <a:gradFill rotWithShape="1">
              <a:gsLst>
                <a:gs pos="0">
                  <a:srgbClr val="DE0000">
                    <a:gamma/>
                    <a:shade val="66275"/>
                    <a:invGamma/>
                  </a:srgbClr>
                </a:gs>
                <a:gs pos="100000">
                  <a:srgbClr val="DE0000"/>
                </a:gs>
              </a:gsLst>
              <a:lin ang="18900000" scaled="1"/>
            </a:gradFill>
            <a:ln>
              <a:noFill/>
            </a:ln>
            <a:effectLst/>
            <a:scene3d>
              <a:camera prst="legacyPerspectiveBottom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DE0000"/>
              </a:extrusionClr>
            </a:sp3d>
            <a:extLst>
              <a:ext uri="{91240B29-F687-4F45-9708-019B960494DF}">
                <a14:hiddenLine xmlns:a14="http://schemas.microsoft.com/office/drawing/2010/main" w="19050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234" y="1248"/>
              <a:ext cx="1270" cy="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tabLst>
                  <a:tab pos="473075" algn="l"/>
                </a:tabLst>
              </a:pPr>
              <a:r>
                <a:rPr lang="ar-EG" sz="4400">
                  <a:solidFill>
                    <a:schemeClr val="bg1"/>
                  </a:solidFill>
                  <a:latin typeface="Times New Roman" pitchFamily="18" charset="0"/>
                  <a:cs typeface="AdvertisingBold" pitchFamily="2" charset="-78"/>
                </a:rPr>
                <a:t>إجراءات إدارية</a:t>
              </a:r>
              <a:endParaRPr lang="en-US" sz="4400">
                <a:solidFill>
                  <a:schemeClr val="bg1"/>
                </a:solidFill>
                <a:latin typeface="Times New Roman" pitchFamily="18" charset="0"/>
                <a:cs typeface="AdvertisingBold" pitchFamily="2" charset="-78"/>
              </a:endParaRPr>
            </a:p>
          </p:txBody>
        </p:sp>
      </p:grp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5653088" y="1444625"/>
            <a:ext cx="2286000" cy="1389063"/>
            <a:chOff x="3561" y="862"/>
            <a:chExt cx="1440" cy="875"/>
          </a:xfrm>
        </p:grpSpPr>
        <p:sp>
          <p:nvSpPr>
            <p:cNvPr id="9224" name="AutoShape 8"/>
            <p:cNvSpPr>
              <a:spLocks noChangeArrowheads="1"/>
            </p:cNvSpPr>
            <p:nvPr/>
          </p:nvSpPr>
          <p:spPr bwMode="gray">
            <a:xfrm>
              <a:off x="3561" y="862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FFFFFF">
                    <a:gamma/>
                    <a:shade val="8902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9020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225" name="AutoShape 9" descr="images (9)"/>
            <p:cNvSpPr>
              <a:spLocks noChangeArrowheads="1"/>
            </p:cNvSpPr>
            <p:nvPr/>
          </p:nvSpPr>
          <p:spPr bwMode="gray">
            <a:xfrm>
              <a:off x="3609" y="862"/>
              <a:ext cx="1327" cy="845"/>
            </a:xfrm>
            <a:prstGeom prst="flowChartAlternateProcess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9226" name="Group 10"/>
          <p:cNvGrpSpPr>
            <a:grpSpLocks/>
          </p:cNvGrpSpPr>
          <p:nvPr/>
        </p:nvGrpSpPr>
        <p:grpSpPr bwMode="auto">
          <a:xfrm>
            <a:off x="5653088" y="2892425"/>
            <a:ext cx="2286000" cy="1389063"/>
            <a:chOff x="3561" y="1774"/>
            <a:chExt cx="1440" cy="875"/>
          </a:xfrm>
        </p:grpSpPr>
        <p:sp>
          <p:nvSpPr>
            <p:cNvPr id="9227" name="AutoShape 11"/>
            <p:cNvSpPr>
              <a:spLocks noChangeArrowheads="1"/>
            </p:cNvSpPr>
            <p:nvPr/>
          </p:nvSpPr>
          <p:spPr bwMode="gray">
            <a:xfrm>
              <a:off x="3561" y="1774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FFFFFF">
                    <a:gamma/>
                    <a:shade val="8902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9020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228" name="AutoShape 12" descr="تنزيل (11)"/>
            <p:cNvSpPr>
              <a:spLocks noChangeArrowheads="1"/>
            </p:cNvSpPr>
            <p:nvPr/>
          </p:nvSpPr>
          <p:spPr bwMode="gray">
            <a:xfrm>
              <a:off x="3618" y="1795"/>
              <a:ext cx="1327" cy="845"/>
            </a:xfrm>
            <a:prstGeom prst="flowChartAlternateProcess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5653088" y="4354513"/>
            <a:ext cx="2286000" cy="1389062"/>
            <a:chOff x="3561" y="2695"/>
            <a:chExt cx="1440" cy="875"/>
          </a:xfrm>
        </p:grpSpPr>
        <p:sp>
          <p:nvSpPr>
            <p:cNvPr id="9230" name="AutoShape 14"/>
            <p:cNvSpPr>
              <a:spLocks noChangeArrowheads="1"/>
            </p:cNvSpPr>
            <p:nvPr/>
          </p:nvSpPr>
          <p:spPr bwMode="gray">
            <a:xfrm>
              <a:off x="3561" y="2695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FFFFFF">
                    <a:gamma/>
                    <a:shade val="8902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9020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231" name="AutoShape 15" descr="تنزيل (13)"/>
            <p:cNvSpPr>
              <a:spLocks noChangeArrowheads="1"/>
            </p:cNvSpPr>
            <p:nvPr/>
          </p:nvSpPr>
          <p:spPr bwMode="gray">
            <a:xfrm>
              <a:off x="3609" y="2716"/>
              <a:ext cx="1327" cy="846"/>
            </a:xfrm>
            <a:prstGeom prst="flowChartAlternateProcess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9232" name="Group 16"/>
          <p:cNvGrpSpPr>
            <a:grpSpLocks/>
          </p:cNvGrpSpPr>
          <p:nvPr/>
        </p:nvGrpSpPr>
        <p:grpSpPr bwMode="auto">
          <a:xfrm>
            <a:off x="1157288" y="1444625"/>
            <a:ext cx="2286000" cy="1389063"/>
            <a:chOff x="729" y="862"/>
            <a:chExt cx="1440" cy="875"/>
          </a:xfrm>
        </p:grpSpPr>
        <p:sp>
          <p:nvSpPr>
            <p:cNvPr id="9233" name="AutoShape 17"/>
            <p:cNvSpPr>
              <a:spLocks noChangeArrowheads="1"/>
            </p:cNvSpPr>
            <p:nvPr/>
          </p:nvSpPr>
          <p:spPr bwMode="gray">
            <a:xfrm>
              <a:off x="729" y="862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FFFFFF">
                    <a:gamma/>
                    <a:shade val="8902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9020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234" name="AutoShape 18" descr="images (21)"/>
            <p:cNvSpPr>
              <a:spLocks noChangeArrowheads="1"/>
            </p:cNvSpPr>
            <p:nvPr/>
          </p:nvSpPr>
          <p:spPr bwMode="gray">
            <a:xfrm>
              <a:off x="786" y="871"/>
              <a:ext cx="1327" cy="845"/>
            </a:xfrm>
            <a:prstGeom prst="flowChartAlternateProcess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9235" name="Group 19"/>
          <p:cNvGrpSpPr>
            <a:grpSpLocks/>
          </p:cNvGrpSpPr>
          <p:nvPr/>
        </p:nvGrpSpPr>
        <p:grpSpPr bwMode="auto">
          <a:xfrm>
            <a:off x="1157288" y="2892425"/>
            <a:ext cx="2286000" cy="1389063"/>
            <a:chOff x="729" y="1774"/>
            <a:chExt cx="1440" cy="875"/>
          </a:xfrm>
        </p:grpSpPr>
        <p:sp>
          <p:nvSpPr>
            <p:cNvPr id="9236" name="AutoShape 20"/>
            <p:cNvSpPr>
              <a:spLocks noChangeArrowheads="1"/>
            </p:cNvSpPr>
            <p:nvPr/>
          </p:nvSpPr>
          <p:spPr bwMode="gray">
            <a:xfrm>
              <a:off x="729" y="1774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FFFFFF">
                    <a:gamma/>
                    <a:shade val="8902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9020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237" name="AutoShape 21" descr="images (4)"/>
            <p:cNvSpPr>
              <a:spLocks noChangeArrowheads="1"/>
            </p:cNvSpPr>
            <p:nvPr/>
          </p:nvSpPr>
          <p:spPr bwMode="gray">
            <a:xfrm>
              <a:off x="777" y="1774"/>
              <a:ext cx="1327" cy="845"/>
            </a:xfrm>
            <a:prstGeom prst="flowChartAlternateProcess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1157288" y="4340225"/>
            <a:ext cx="2286000" cy="1403350"/>
            <a:chOff x="729" y="2686"/>
            <a:chExt cx="1440" cy="884"/>
          </a:xfrm>
        </p:grpSpPr>
        <p:sp>
          <p:nvSpPr>
            <p:cNvPr id="9239" name="AutoShape 23"/>
            <p:cNvSpPr>
              <a:spLocks noChangeArrowheads="1"/>
            </p:cNvSpPr>
            <p:nvPr/>
          </p:nvSpPr>
          <p:spPr bwMode="gray">
            <a:xfrm>
              <a:off x="729" y="2695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FFFFFF">
                    <a:gamma/>
                    <a:shade val="8902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9020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240" name="AutoShape 24" descr="تنزيل (16)"/>
            <p:cNvSpPr>
              <a:spLocks noChangeArrowheads="1"/>
            </p:cNvSpPr>
            <p:nvPr/>
          </p:nvSpPr>
          <p:spPr bwMode="gray">
            <a:xfrm>
              <a:off x="777" y="2686"/>
              <a:ext cx="1327" cy="846"/>
            </a:xfrm>
            <a:prstGeom prst="flowChartAlternateProcess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9241" name="Group 25"/>
          <p:cNvGrpSpPr>
            <a:grpSpLocks/>
          </p:cNvGrpSpPr>
          <p:nvPr/>
        </p:nvGrpSpPr>
        <p:grpSpPr bwMode="auto">
          <a:xfrm>
            <a:off x="3395663" y="4935538"/>
            <a:ext cx="2286000" cy="1389062"/>
            <a:chOff x="2139" y="3061"/>
            <a:chExt cx="1440" cy="875"/>
          </a:xfrm>
        </p:grpSpPr>
        <p:sp>
          <p:nvSpPr>
            <p:cNvPr id="9242" name="AutoShape 26"/>
            <p:cNvSpPr>
              <a:spLocks noChangeArrowheads="1"/>
            </p:cNvSpPr>
            <p:nvPr/>
          </p:nvSpPr>
          <p:spPr bwMode="gray">
            <a:xfrm>
              <a:off x="2139" y="3061"/>
              <a:ext cx="1440" cy="875"/>
            </a:xfrm>
            <a:prstGeom prst="flowChartAlternateProcess">
              <a:avLst/>
            </a:prstGeom>
            <a:gradFill rotWithShape="1">
              <a:gsLst>
                <a:gs pos="0">
                  <a:srgbClr val="FFFFFF">
                    <a:gamma/>
                    <a:shade val="8902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9020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9243" name="AutoShape 27" descr="images (2)"/>
            <p:cNvSpPr>
              <a:spLocks noChangeArrowheads="1"/>
            </p:cNvSpPr>
            <p:nvPr/>
          </p:nvSpPr>
          <p:spPr bwMode="gray">
            <a:xfrm>
              <a:off x="2217" y="3070"/>
              <a:ext cx="1327" cy="845"/>
            </a:xfrm>
            <a:prstGeom prst="flowChartAlternateProcess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 w="381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81320" dir="3080412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ar-EG"/>
            </a:p>
          </p:txBody>
        </p:sp>
      </p:grpSp>
    </p:spTree>
    <p:extLst>
      <p:ext uri="{BB962C8B-B14F-4D97-AF65-F5344CB8AC3E}">
        <p14:creationId xmlns:p14="http://schemas.microsoft.com/office/powerpoint/2010/main" val="1146952430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400300" y="609600"/>
            <a:ext cx="3505200" cy="1219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>
                <a:cs typeface="AdvertisingBold" pitchFamily="2" charset="-78"/>
              </a:rPr>
              <a:t>الخطوة الأولى</a:t>
            </a: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24000" y="3170830"/>
            <a:ext cx="4914900" cy="1128705"/>
            <a:chOff x="1524000" y="3505200"/>
            <a:chExt cx="4914900" cy="914400"/>
          </a:xfrm>
          <a:solidFill>
            <a:srgbClr val="92D05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99292" y="3625791"/>
              <a:ext cx="4702712" cy="67321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cs typeface="AdvertisingBold" pitchFamily="2" charset="-78"/>
                </a:rPr>
                <a:t>حقيقة نظرتك لهاتفك المحمول أو الجوّال.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12627" y="4876800"/>
            <a:ext cx="4914900" cy="1219200"/>
            <a:chOff x="1512627" y="4876800"/>
            <a:chExt cx="4914900" cy="914400"/>
          </a:xfrm>
          <a:solidFill>
            <a:srgbClr val="63BCF9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49522" y="5160875"/>
              <a:ext cx="4663855" cy="34624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400" dirty="0">
                  <a:cs typeface="AdvertisingBold" pitchFamily="2" charset="-78"/>
                </a:rPr>
                <a:t>حجم مشكلاتك مع الميديا.</a:t>
              </a:r>
              <a:endParaRPr lang="en-US" sz="2400" dirty="0"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98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جوّالك الخاص.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حقيقة نظرتك للجوّال.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61985" y="272534"/>
            <a:ext cx="4781715" cy="1708666"/>
            <a:chOff x="6172200" y="1981200"/>
            <a:chExt cx="2834148" cy="2315496"/>
          </a:xfrm>
          <a:solidFill>
            <a:srgbClr val="F484E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39265" y="2437974"/>
              <a:ext cx="2700018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الأول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38200" y="4937146"/>
            <a:ext cx="3200400" cy="1708666"/>
            <a:chOff x="6172200" y="1981200"/>
            <a:chExt cx="2834148" cy="2315496"/>
          </a:xfr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455453" y="5791479"/>
            <a:ext cx="3164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هل تملكين هاتفًا خاصًا؟</a:t>
            </a:r>
          </a:p>
        </p:txBody>
      </p:sp>
      <p:sp>
        <p:nvSpPr>
          <p:cNvPr id="6" name="Rectangle 5"/>
          <p:cNvSpPr/>
          <p:nvPr/>
        </p:nvSpPr>
        <p:spPr>
          <a:xfrm>
            <a:off x="889551" y="5776239"/>
            <a:ext cx="3097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إستخدماتك و إستخدمات صديقاتك</a:t>
            </a:r>
          </a:p>
        </p:txBody>
      </p:sp>
    </p:spTree>
    <p:extLst>
      <p:ext uri="{BB962C8B-B14F-4D97-AF65-F5344CB8AC3E}">
        <p14:creationId xmlns:p14="http://schemas.microsoft.com/office/powerpoint/2010/main" val="189186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مشكلات الميديا.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على حجم مشكلاتك مع الميديا.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61985" y="272534"/>
            <a:ext cx="4781715" cy="1708666"/>
            <a:chOff x="6172200" y="1981200"/>
            <a:chExt cx="2834148" cy="2315496"/>
          </a:xfrm>
          <a:solidFill>
            <a:srgbClr val="F484E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39265" y="2437974"/>
              <a:ext cx="2700018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الثانى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3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38200" y="4937146"/>
            <a:ext cx="3200400" cy="1708666"/>
            <a:chOff x="6172200" y="1981200"/>
            <a:chExt cx="2834148" cy="2315496"/>
          </a:xfr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4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455453" y="5791479"/>
            <a:ext cx="3164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فأي الهديتين تفضلين؟ ولماذا؟</a:t>
            </a:r>
          </a:p>
        </p:txBody>
      </p:sp>
      <p:sp>
        <p:nvSpPr>
          <p:cNvPr id="6" name="Rectangle 5"/>
          <p:cNvSpPr/>
          <p:nvPr/>
        </p:nvSpPr>
        <p:spPr>
          <a:xfrm>
            <a:off x="889551" y="5776239"/>
            <a:ext cx="3097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التلفاز – الهاتف المحمول – الإنترنت.</a:t>
            </a:r>
          </a:p>
        </p:txBody>
      </p:sp>
    </p:spTree>
    <p:extLst>
      <p:ext uri="{BB962C8B-B14F-4D97-AF65-F5344CB8AC3E}">
        <p14:creationId xmlns:p14="http://schemas.microsoft.com/office/powerpoint/2010/main" val="33361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057400" y="609600"/>
            <a:ext cx="3848100" cy="1219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>
                <a:cs typeface="AdvertisingBold" pitchFamily="2" charset="-78"/>
              </a:rPr>
              <a:t>الخطوة الثانية</a:t>
            </a: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20533" y="2590800"/>
            <a:ext cx="5023583" cy="914400"/>
            <a:chOff x="1502153" y="3505200"/>
            <a:chExt cx="5023583" cy="914400"/>
          </a:xfrm>
          <a:solidFill>
            <a:srgbClr val="92D05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02153" y="3700790"/>
              <a:ext cx="502358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معنى الإدمان وأسبابه.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23046" y="3883742"/>
            <a:ext cx="4914900" cy="914400"/>
            <a:chOff x="1512627" y="4876800"/>
            <a:chExt cx="4914900" cy="914400"/>
          </a:xfrm>
          <a:solidFill>
            <a:srgbClr val="63BCF9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89977" y="5072390"/>
              <a:ext cx="46638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800" dirty="0">
                  <a:cs typeface="AdvertisingBold" pitchFamily="2" charset="-78"/>
                </a:rPr>
                <a:t>أضرار إدمان تلك الوسائل.</a:t>
              </a:r>
              <a:endParaRPr lang="en-US" sz="2800" dirty="0">
                <a:cs typeface="AdvertisingBold" pitchFamily="2" charset="-78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08603" y="5105400"/>
            <a:ext cx="4928746" cy="914400"/>
            <a:chOff x="1524000" y="3505200"/>
            <a:chExt cx="4928746" cy="914400"/>
          </a:xfrm>
          <a:solidFill>
            <a:srgbClr val="5BFFA5"/>
          </a:solidFill>
        </p:grpSpPr>
        <p:sp>
          <p:nvSpPr>
            <p:cNvPr id="12" name="Rounded Rectangle 11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77706" y="3700790"/>
              <a:ext cx="48750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أعراض الإدمان.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111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821" y="2255460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معنى الإدمان.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352800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على معنى الإدمان وأسبابه.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52601" y="272534"/>
            <a:ext cx="4495801" cy="1538000"/>
            <a:chOff x="6040643" y="1981200"/>
            <a:chExt cx="3104721" cy="2315496"/>
          </a:xfrm>
          <a:solidFill>
            <a:srgbClr val="F484EF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040643" y="1981200"/>
              <a:ext cx="3104721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040643" y="2373940"/>
              <a:ext cx="3104721" cy="1251086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الثالث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25546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3528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99271" y="4660725"/>
            <a:ext cx="1467279" cy="1930403"/>
            <a:chOff x="6172200" y="1981200"/>
            <a:chExt cx="2872277" cy="2315496"/>
          </a:xfrm>
          <a:solidFill>
            <a:srgbClr val="92D050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301279" y="2081901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9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53040" y="4647900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(</a:t>
              </a:r>
              <a:r>
                <a:rPr lang="ar-EG" dirty="0">
                  <a:cs typeface="AdvertisingBold" pitchFamily="2" charset="-78"/>
                </a:rPr>
                <a:t>8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67099" y="4645011"/>
            <a:ext cx="1447801" cy="1930403"/>
            <a:chOff x="6172200" y="1981200"/>
            <a:chExt cx="2834148" cy="2315496"/>
          </a:xfrm>
          <a:solidFill>
            <a:srgbClr val="F6C876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7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143499" y="4645010"/>
            <a:ext cx="1447801" cy="1930403"/>
            <a:chOff x="6172200" y="1981200"/>
            <a:chExt cx="2834148" cy="2315496"/>
          </a:xfrm>
          <a:solidFill>
            <a:srgbClr val="59EDB1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7" name="Rounded Rectangle 2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6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398334" y="5809260"/>
            <a:ext cx="15853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كيف تقضي الفتاة وقتها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17669" y="5508958"/>
            <a:ext cx="14013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ما تعريفك لإدمان الإنترنت؟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76050" y="5508958"/>
            <a:ext cx="14482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ما أسباب إدمان الإنترنت؟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8489" y="5309827"/>
            <a:ext cx="15470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أسباب أخرى تؤدي إلى إدمان الإنترنت 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896099" y="4660725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1" name="Rounded Rectangle 30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5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896097" y="5736353"/>
            <a:ext cx="14478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إدمان الإنترنت</a:t>
            </a:r>
            <a:endParaRPr lang="ar-EG" sz="2000" dirty="0"/>
          </a:p>
        </p:txBody>
      </p:sp>
    </p:spTree>
    <p:extLst>
      <p:ext uri="{BB962C8B-B14F-4D97-AF65-F5344CB8AC3E}">
        <p14:creationId xmlns:p14="http://schemas.microsoft.com/office/powerpoint/2010/main" val="381091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821" y="2255460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أضرار الإدمان.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352800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على أضرار إدمان تلك الوسائل.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52601" y="272534"/>
            <a:ext cx="4495801" cy="1538000"/>
            <a:chOff x="6040643" y="1981200"/>
            <a:chExt cx="3104721" cy="2315496"/>
          </a:xfrm>
          <a:solidFill>
            <a:srgbClr val="F484EF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040643" y="1981200"/>
              <a:ext cx="3104721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040643" y="2373940"/>
              <a:ext cx="3104721" cy="1251086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الرابع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25546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3528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99271" y="4660725"/>
            <a:ext cx="1467279" cy="1930403"/>
            <a:chOff x="6172200" y="1981200"/>
            <a:chExt cx="2872277" cy="2315496"/>
          </a:xfrm>
          <a:solidFill>
            <a:srgbClr val="92D050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301279" y="2081901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14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53040" y="4647900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(</a:t>
              </a:r>
              <a:r>
                <a:rPr lang="ar-EG" dirty="0">
                  <a:cs typeface="AdvertisingBold" pitchFamily="2" charset="-78"/>
                </a:rPr>
                <a:t>13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67099" y="4645011"/>
            <a:ext cx="1447801" cy="1930403"/>
            <a:chOff x="6172200" y="1981200"/>
            <a:chExt cx="2834148" cy="2315496"/>
          </a:xfrm>
          <a:solidFill>
            <a:srgbClr val="F6C876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12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143499" y="4645010"/>
            <a:ext cx="1447801" cy="1930403"/>
            <a:chOff x="6172200" y="1981200"/>
            <a:chExt cx="2834148" cy="2315496"/>
          </a:xfrm>
          <a:solidFill>
            <a:srgbClr val="59EDB1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7" name="Rounded Rectangle 2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11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421565" y="5301428"/>
            <a:ext cx="15853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أضرار الإصابة بمرض إدمان الإنترنت.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17669" y="5508958"/>
            <a:ext cx="14013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سجلي أهم ملاحظاتك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76050" y="5508958"/>
            <a:ext cx="14482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مواقع التواصل الإجتماعى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2344" y="5508957"/>
            <a:ext cx="1547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الآثار السلبية لإدمان الميديا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896099" y="4660725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1" name="Rounded Rectangle 30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10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896098" y="5959300"/>
            <a:ext cx="14478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سؤال</a:t>
            </a:r>
            <a:endParaRPr lang="ar-EG" sz="2000" dirty="0"/>
          </a:p>
        </p:txBody>
      </p:sp>
    </p:spTree>
    <p:extLst>
      <p:ext uri="{BB962C8B-B14F-4D97-AF65-F5344CB8AC3E}">
        <p14:creationId xmlns:p14="http://schemas.microsoft.com/office/powerpoint/2010/main" val="81155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هل أنت مدمنة؟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أن تتعرفي على أعراض الإدمان.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62200" y="272534"/>
            <a:ext cx="4191000" cy="1708666"/>
            <a:chOff x="6172200" y="1981200"/>
            <a:chExt cx="2988976" cy="2315496"/>
          </a:xfrm>
          <a:solidFill>
            <a:srgbClr val="F484E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988976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172200" y="2575885"/>
              <a:ext cx="2949272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الخامس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90995" y="4887600"/>
            <a:ext cx="26670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15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4937146"/>
            <a:ext cx="2720058" cy="1708666"/>
            <a:chOff x="6172200" y="1981200"/>
            <a:chExt cx="2834148" cy="2315496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17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293889" y="5807016"/>
            <a:ext cx="2511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إدمان بلا حدود</a:t>
            </a:r>
          </a:p>
        </p:txBody>
      </p:sp>
      <p:sp>
        <p:nvSpPr>
          <p:cNvPr id="6" name="Rectangle 5"/>
          <p:cNvSpPr/>
          <p:nvPr/>
        </p:nvSpPr>
        <p:spPr>
          <a:xfrm>
            <a:off x="355746" y="5739454"/>
            <a:ext cx="2632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أعراض إدمان الإنترنت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258823" y="4921906"/>
            <a:ext cx="2720058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16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275504" y="5631763"/>
            <a:ext cx="2632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الحكم على شخصً ما </a:t>
            </a:r>
          </a:p>
        </p:txBody>
      </p:sp>
    </p:spTree>
    <p:extLst>
      <p:ext uri="{BB962C8B-B14F-4D97-AF65-F5344CB8AC3E}">
        <p14:creationId xmlns:p14="http://schemas.microsoft.com/office/powerpoint/2010/main" val="85761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هل أنت مدمنة؟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أن تتعرفي على أعراض الإدمان.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133600" y="272534"/>
            <a:ext cx="4610100" cy="1708666"/>
            <a:chOff x="6172200" y="1981200"/>
            <a:chExt cx="2988976" cy="2315496"/>
          </a:xfrm>
          <a:solidFill>
            <a:srgbClr val="F484E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988976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33956" y="2075387"/>
              <a:ext cx="2865464" cy="2127122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EG" sz="4800" dirty="0">
                  <a:cs typeface="AdvertisingBold" pitchFamily="2" charset="-78"/>
                </a:rPr>
                <a:t>تابع :</a:t>
              </a:r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الخامس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90995" y="4887600"/>
            <a:ext cx="2667000" cy="1708666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18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4937146"/>
            <a:ext cx="2720058" cy="1708666"/>
            <a:chOff x="6172200" y="1981200"/>
            <a:chExt cx="2834148" cy="2315496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20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268862" y="5977512"/>
            <a:ext cx="2511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زمن الأشباح !!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233" y="6004422"/>
            <a:ext cx="2632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درجات الإدمان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258823" y="4921906"/>
            <a:ext cx="2720058" cy="1708666"/>
            <a:chOff x="6172200" y="1981200"/>
            <a:chExt cx="2834148" cy="2315496"/>
          </a:xfrm>
          <a:solidFill>
            <a:srgbClr val="FD8787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19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302467" y="5977513"/>
            <a:ext cx="2632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عبارات وتعليق</a:t>
            </a:r>
          </a:p>
        </p:txBody>
      </p:sp>
    </p:spTree>
    <p:extLst>
      <p:ext uri="{BB962C8B-B14F-4D97-AF65-F5344CB8AC3E}">
        <p14:creationId xmlns:p14="http://schemas.microsoft.com/office/powerpoint/2010/main" val="251533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057400" y="609600"/>
            <a:ext cx="3848100" cy="1219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>
                <a:cs typeface="AdvertisingBold" pitchFamily="2" charset="-78"/>
              </a:rPr>
              <a:t>الخطوة الثالثة</a:t>
            </a:r>
            <a:endParaRPr lang="ar-EG" sz="4400" dirty="0">
              <a:cs typeface="AdvertisingBold" pitchFamily="2" charset="-78"/>
            </a:endParaRP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20533" y="2590800"/>
            <a:ext cx="5023583" cy="914400"/>
            <a:chOff x="1502153" y="3505200"/>
            <a:chExt cx="5023583" cy="914400"/>
          </a:xfrm>
          <a:solidFill>
            <a:srgbClr val="92D05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02153" y="3700790"/>
              <a:ext cx="502358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أن تعرفي طرق ووسائل العلاج.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23046" y="3883742"/>
            <a:ext cx="4914900" cy="954107"/>
            <a:chOff x="1512627" y="4876800"/>
            <a:chExt cx="4914900" cy="954107"/>
          </a:xfrm>
          <a:solidFill>
            <a:srgbClr val="63BCF9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85152" y="4876800"/>
              <a:ext cx="466385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800" dirty="0">
                  <a:cs typeface="AdvertisingBold" pitchFamily="2" charset="-78"/>
                </a:rPr>
                <a:t>أن تحاولي استخدام تلك الوسائل بشكل صحيح.</a:t>
              </a:r>
              <a:endParaRPr lang="en-US" sz="2800" dirty="0">
                <a:cs typeface="AdvertisingBold" pitchFamily="2" charset="-78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08603" y="5105400"/>
            <a:ext cx="4974383" cy="954107"/>
            <a:chOff x="1524000" y="3505200"/>
            <a:chExt cx="4974383" cy="954107"/>
          </a:xfrm>
          <a:solidFill>
            <a:srgbClr val="5BFFA5"/>
          </a:solidFill>
        </p:grpSpPr>
        <p:sp>
          <p:nvSpPr>
            <p:cNvPr id="12" name="Rounded Rectangle 11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23343" y="3505200"/>
              <a:ext cx="487504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sz="2800" dirty="0">
                  <a:cs typeface="AdvertisingBold" pitchFamily="2" charset="-78"/>
                </a:rPr>
                <a:t>أن تتعرفي على أضرار التلفاز وتحاولي تجنبها.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858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821" y="2255460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هل أنتِ مستعدة؟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352800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تعرفي مدى معرفتك بطرق ووسائل العلاج.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52601" y="272534"/>
            <a:ext cx="4495801" cy="1538000"/>
            <a:chOff x="6040643" y="1981200"/>
            <a:chExt cx="3104721" cy="2315496"/>
          </a:xfrm>
          <a:solidFill>
            <a:srgbClr val="F484EF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040643" y="1981200"/>
              <a:ext cx="3104721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040643" y="2373940"/>
              <a:ext cx="3104721" cy="1251086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السادس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25546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3528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99271" y="4660725"/>
            <a:ext cx="1467279" cy="1930403"/>
            <a:chOff x="6172200" y="1981200"/>
            <a:chExt cx="2872277" cy="2315496"/>
          </a:xfrm>
          <a:solidFill>
            <a:srgbClr val="92D050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301279" y="2081901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25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53040" y="4647900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(</a:t>
              </a:r>
              <a:r>
                <a:rPr lang="ar-EG" dirty="0">
                  <a:cs typeface="AdvertisingBold" pitchFamily="2" charset="-78"/>
                </a:rPr>
                <a:t>24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67099" y="4645011"/>
            <a:ext cx="1447801" cy="1930403"/>
            <a:chOff x="6172200" y="1981200"/>
            <a:chExt cx="2834148" cy="2315496"/>
          </a:xfrm>
          <a:solidFill>
            <a:srgbClr val="F6C876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23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143499" y="4645010"/>
            <a:ext cx="1447801" cy="1930403"/>
            <a:chOff x="6172200" y="1981200"/>
            <a:chExt cx="2834148" cy="2315496"/>
          </a:xfrm>
          <a:solidFill>
            <a:srgbClr val="59EDB1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7" name="Rounded Rectangle 2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22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414638" y="5690913"/>
            <a:ext cx="15853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صفي شعورك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66730" y="5662846"/>
            <a:ext cx="14013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تقييم استقصاء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53040" y="5714775"/>
            <a:ext cx="1448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هل أنت مستعدة 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635" y="5996111"/>
            <a:ext cx="1547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قرار ملكي!!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896099" y="4660725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1" name="Rounded Rectangle 30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21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896098" y="5959300"/>
            <a:ext cx="14478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000" dirty="0">
                <a:cs typeface="AdvertisingBold" pitchFamily="2" charset="-78"/>
              </a:rPr>
              <a:t>استقصاء</a:t>
            </a:r>
            <a:endParaRPr lang="ar-EG" sz="2000" dirty="0"/>
          </a:p>
        </p:txBody>
      </p:sp>
    </p:spTree>
    <p:extLst>
      <p:ext uri="{BB962C8B-B14F-4D97-AF65-F5344CB8AC3E}">
        <p14:creationId xmlns:p14="http://schemas.microsoft.com/office/powerpoint/2010/main" val="121023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821" y="2255460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الاستخدام الأمثل.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352800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تحاولي استخدام تلك الوسائل بشكل صحيح.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52601" y="272534"/>
            <a:ext cx="4495801" cy="1538000"/>
            <a:chOff x="6040643" y="1981200"/>
            <a:chExt cx="3104721" cy="2315496"/>
          </a:xfrm>
          <a:solidFill>
            <a:srgbClr val="F484EF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040643" y="1981200"/>
              <a:ext cx="3104721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040643" y="2373940"/>
              <a:ext cx="3104721" cy="1251086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السابع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25546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3528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94564" y="4647901"/>
            <a:ext cx="1447801" cy="1930403"/>
            <a:chOff x="6172200" y="1981200"/>
            <a:chExt cx="2834148" cy="2315496"/>
          </a:xfrm>
          <a:solidFill>
            <a:srgbClr val="F6C876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(</a:t>
              </a:r>
              <a:r>
                <a:rPr lang="ar-EG" dirty="0">
                  <a:cs typeface="AdvertisingBold" pitchFamily="2" charset="-78"/>
                </a:rPr>
                <a:t>29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96720" y="4647903"/>
            <a:ext cx="1447801" cy="1930403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(</a:t>
              </a:r>
              <a:r>
                <a:rPr lang="ar-EG" dirty="0">
                  <a:cs typeface="AdvertisingBold" pitchFamily="2" charset="-78"/>
                </a:rPr>
                <a:t>28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191000" y="4660245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27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72199" y="4647902"/>
            <a:ext cx="1447801" cy="1930403"/>
            <a:chOff x="6172200" y="1981200"/>
            <a:chExt cx="2834148" cy="2315496"/>
          </a:xfrm>
          <a:solidFill>
            <a:srgbClr val="92D050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7" name="Rounded Rectangle 2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26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277920" y="5812547"/>
            <a:ext cx="1273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ساعدي أختك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48402" y="5365547"/>
            <a:ext cx="1435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علاج إدمان الميديا في الدول المختلفة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19950" y="5812548"/>
            <a:ext cx="1401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صورة وتعليق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8877" y="5602139"/>
            <a:ext cx="13056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ضعي عددًا من الضوابط </a:t>
            </a:r>
          </a:p>
        </p:txBody>
      </p:sp>
    </p:spTree>
    <p:extLst>
      <p:ext uri="{BB962C8B-B14F-4D97-AF65-F5344CB8AC3E}">
        <p14:creationId xmlns:p14="http://schemas.microsoft.com/office/powerpoint/2010/main" val="226050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821" y="2255460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التلفاز.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352800"/>
            <a:ext cx="51816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على أضرار التلفاز وتحاولي تجنبها.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52601" y="272534"/>
            <a:ext cx="4495801" cy="1538000"/>
            <a:chOff x="6040643" y="1981200"/>
            <a:chExt cx="3104721" cy="2315496"/>
          </a:xfrm>
          <a:solidFill>
            <a:srgbClr val="F484EF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040643" y="1981200"/>
              <a:ext cx="3104721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040643" y="2373940"/>
              <a:ext cx="3104721" cy="1251086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الثامن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25546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3528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94564" y="4647901"/>
            <a:ext cx="1447801" cy="1930403"/>
            <a:chOff x="6172200" y="1981200"/>
            <a:chExt cx="2834148" cy="2315496"/>
          </a:xfrm>
          <a:solidFill>
            <a:srgbClr val="F6C876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(</a:t>
              </a:r>
              <a:r>
                <a:rPr lang="ar-EG" dirty="0">
                  <a:cs typeface="AdvertisingBold" pitchFamily="2" charset="-78"/>
                </a:rPr>
                <a:t>33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96720" y="4647903"/>
            <a:ext cx="1447801" cy="1930403"/>
            <a:chOff x="6172200" y="1981200"/>
            <a:chExt cx="2834148" cy="2315496"/>
          </a:xfrm>
          <a:solidFill>
            <a:srgbClr val="5BFFA5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 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(</a:t>
              </a:r>
              <a:r>
                <a:rPr lang="ar-EG" dirty="0">
                  <a:cs typeface="AdvertisingBold" pitchFamily="2" charset="-78"/>
                </a:rPr>
                <a:t>32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191000" y="4660245"/>
            <a:ext cx="1447801" cy="1930403"/>
            <a:chOff x="6172200" y="1981200"/>
            <a:chExt cx="2834148" cy="2315496"/>
          </a:xfrm>
          <a:solidFill>
            <a:srgbClr val="EFAFCF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31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72199" y="4647902"/>
            <a:ext cx="1447801" cy="1930403"/>
            <a:chOff x="6172200" y="1981200"/>
            <a:chExt cx="2834148" cy="2315496"/>
          </a:xfrm>
          <a:solidFill>
            <a:srgbClr val="92D050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7" name="Rounded Rectangle 2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63150" y="2120710"/>
              <a:ext cx="2743198" cy="77526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cs typeface="AdvertisingBold" pitchFamily="2" charset="-78"/>
                </a:rPr>
                <a:t>ورقة رقم</a:t>
              </a:r>
              <a:endParaRPr lang="ar-EG" dirty="0">
                <a:cs typeface="AdvertisingBold" pitchFamily="2" charset="-78"/>
              </a:endParaRPr>
            </a:p>
            <a:p>
              <a:pPr algn="ctr"/>
              <a:r>
                <a:rPr lang="ar-SA" dirty="0">
                  <a:cs typeface="AdvertisingBold" pitchFamily="2" charset="-78"/>
                </a:rPr>
                <a:t> (</a:t>
              </a:r>
              <a:r>
                <a:rPr lang="ar-EG" dirty="0">
                  <a:cs typeface="AdvertisingBold" pitchFamily="2" charset="-78"/>
                </a:rPr>
                <a:t>30</a:t>
              </a:r>
              <a:r>
                <a:rPr lang="ar-SA" dirty="0">
                  <a:cs typeface="AdvertisingBold" pitchFamily="2" charset="-78"/>
                </a:rPr>
                <a:t>)</a:t>
              </a:r>
              <a:endParaRPr lang="ar-EG" dirty="0">
                <a:cs typeface="AdvertisingBold" pitchFamily="2" charset="-78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277920" y="5556896"/>
            <a:ext cx="1273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الملاحظات الخمسة فيكِ.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07817" y="5951047"/>
            <a:ext cx="15121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متى تقولين  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19950" y="5812548"/>
            <a:ext cx="1401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تحديد أضرار التلفاز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8877" y="5602139"/>
            <a:ext cx="13056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dirty="0">
                <a:cs typeface="AdvertisingBold" pitchFamily="2" charset="-78"/>
              </a:rPr>
              <a:t>ضوابط لمشاهدة التلفاز</a:t>
            </a:r>
          </a:p>
        </p:txBody>
      </p:sp>
    </p:spTree>
    <p:extLst>
      <p:ext uri="{BB962C8B-B14F-4D97-AF65-F5344CB8AC3E}">
        <p14:creationId xmlns:p14="http://schemas.microsoft.com/office/powerpoint/2010/main" val="27871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81000"/>
            <a:ext cx="7543800" cy="6248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Rounded Rectangle 2"/>
          <p:cNvSpPr/>
          <p:nvPr/>
        </p:nvSpPr>
        <p:spPr>
          <a:xfrm>
            <a:off x="2286000" y="609600"/>
            <a:ext cx="3733800" cy="12192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4400" dirty="0">
                <a:cs typeface="AdvertisingBold" pitchFamily="2" charset="-78"/>
              </a:rPr>
              <a:t>الخطوة الرابعة</a:t>
            </a:r>
          </a:p>
        </p:txBody>
      </p:sp>
      <p:sp>
        <p:nvSpPr>
          <p:cNvPr id="4" name="Oval 3"/>
          <p:cNvSpPr/>
          <p:nvPr/>
        </p:nvSpPr>
        <p:spPr>
          <a:xfrm>
            <a:off x="5905500" y="1676400"/>
            <a:ext cx="1866900" cy="14944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800" dirty="0">
                <a:cs typeface="AdvertisingBold" pitchFamily="2" charset="-78"/>
              </a:rPr>
              <a:t>تهدف إلى:</a:t>
            </a:r>
            <a:endParaRPr lang="en-US" sz="2800" dirty="0">
              <a:cs typeface="AdvertisingBold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24000" y="3170830"/>
            <a:ext cx="4914900" cy="1128705"/>
            <a:chOff x="1524000" y="3505200"/>
            <a:chExt cx="4914900" cy="914400"/>
          </a:xfrm>
          <a:solidFill>
            <a:srgbClr val="92D050"/>
          </a:solidFill>
        </p:grpSpPr>
        <p:sp>
          <p:nvSpPr>
            <p:cNvPr id="5" name="Rounded Rectangle 4"/>
            <p:cNvSpPr/>
            <p:nvPr/>
          </p:nvSpPr>
          <p:spPr>
            <a:xfrm>
              <a:off x="1524000" y="35052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99292" y="3775321"/>
              <a:ext cx="4702712" cy="3740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cs typeface="AdvertisingBold" pitchFamily="2" charset="-78"/>
                </a:rPr>
                <a:t>تتعرفي على مدى إلمامك بالموضوع.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12627" y="4876800"/>
            <a:ext cx="4914900" cy="1219200"/>
            <a:chOff x="1512627" y="4876800"/>
            <a:chExt cx="4914900" cy="914400"/>
          </a:xfrm>
          <a:solidFill>
            <a:srgbClr val="63BCF9"/>
          </a:solidFill>
        </p:grpSpPr>
        <p:sp>
          <p:nvSpPr>
            <p:cNvPr id="6" name="Rounded Rectangle 5"/>
            <p:cNvSpPr/>
            <p:nvPr/>
          </p:nvSpPr>
          <p:spPr>
            <a:xfrm>
              <a:off x="1512627" y="4876800"/>
              <a:ext cx="4914900" cy="914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49522" y="5022376"/>
              <a:ext cx="4663855" cy="62324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 rtl="1"/>
              <a:r>
                <a:rPr lang="ar-SA" sz="2400" dirty="0">
                  <a:cs typeface="AdvertisingBold" pitchFamily="2" charset="-78"/>
                </a:rPr>
                <a:t>تختبري إرادتك في الكف عن إدمان الميديا.</a:t>
              </a:r>
              <a:endParaRPr lang="en-US" sz="2400" dirty="0">
                <a:cs typeface="Advertising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05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اختراع.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تتعرفي على مدى إلمامك بالموضوع.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61985" y="272534"/>
            <a:ext cx="4781715" cy="1708666"/>
            <a:chOff x="6172200" y="1981200"/>
            <a:chExt cx="2834148" cy="2315496"/>
          </a:xfrm>
          <a:solidFill>
            <a:srgbClr val="F484E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39265" y="2437974"/>
              <a:ext cx="2700018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التاسع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34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38200" y="4937146"/>
            <a:ext cx="3200400" cy="1708666"/>
            <a:chOff x="6172200" y="1981200"/>
            <a:chExt cx="2834148" cy="2315496"/>
          </a:xfr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35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500934" y="5606812"/>
            <a:ext cx="3164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وصايا</a:t>
            </a:r>
          </a:p>
          <a:p>
            <a:pPr algn="ctr"/>
            <a:r>
              <a:rPr lang="ar-EG" sz="2400" dirty="0">
                <a:cs typeface="AdvertisingBold" pitchFamily="2" charset="-78"/>
              </a:rPr>
              <a:t>توصيهم بها</a:t>
            </a:r>
          </a:p>
        </p:txBody>
      </p:sp>
      <p:sp>
        <p:nvSpPr>
          <p:cNvPr id="6" name="Rectangle 5"/>
          <p:cNvSpPr/>
          <p:nvPr/>
        </p:nvSpPr>
        <p:spPr>
          <a:xfrm>
            <a:off x="889551" y="5976144"/>
            <a:ext cx="30976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من وجهة نظرك !</a:t>
            </a:r>
          </a:p>
        </p:txBody>
      </p:sp>
    </p:spTree>
    <p:extLst>
      <p:ext uri="{BB962C8B-B14F-4D97-AF65-F5344CB8AC3E}">
        <p14:creationId xmlns:p14="http://schemas.microsoft.com/office/powerpoint/2010/main" val="415574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476995"/>
            <a:ext cx="5181600" cy="91440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رغبتك وإرادتك.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661012"/>
            <a:ext cx="51816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400" dirty="0">
                <a:solidFill>
                  <a:schemeClr val="tx1"/>
                </a:solidFill>
                <a:cs typeface="AdvertisingBold" pitchFamily="2" charset="-78"/>
              </a:rPr>
              <a:t>أن تختبري إرادتك في الكف عن إدمان الميديا.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61985" y="272534"/>
            <a:ext cx="4781715" cy="1708666"/>
            <a:chOff x="6172200" y="1981200"/>
            <a:chExt cx="2834148" cy="2315496"/>
          </a:xfrm>
          <a:solidFill>
            <a:srgbClr val="F484EF"/>
          </a:solidFill>
          <a:effectLst>
            <a:glow rad="101600">
              <a:srgbClr val="F96FDF">
                <a:alpha val="60000"/>
              </a:srgb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" name="Rounded Rectangle 1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39265" y="2437974"/>
              <a:ext cx="2700018" cy="1126124"/>
            </a:xfrm>
            <a:prstGeom prst="rect">
              <a:avLst/>
            </a:prstGeom>
            <a:grpFill/>
            <a:ln>
              <a:solidFill>
                <a:srgbClr val="F96FDF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4800" dirty="0">
                  <a:cs typeface="AdvertisingBold" pitchFamily="2" charset="-78"/>
                </a:rPr>
                <a:t>التمرين </a:t>
              </a:r>
              <a:r>
                <a:rPr lang="ar-EG" sz="4800" dirty="0">
                  <a:cs typeface="AdvertisingBold" pitchFamily="2" charset="-78"/>
                </a:rPr>
                <a:t>العاشر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7400" y="2476995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اسم التمرين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7400" y="3657600"/>
            <a:ext cx="1752600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dirty="0">
                <a:solidFill>
                  <a:schemeClr val="tx1"/>
                </a:solidFill>
                <a:cs typeface="AdvertisingBold" pitchFamily="2" charset="-78"/>
              </a:rPr>
              <a:t>الهدف منه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483008" y="4921906"/>
            <a:ext cx="3200400" cy="1708666"/>
            <a:chOff x="6172200" y="1981200"/>
            <a:chExt cx="2834148" cy="2315496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06997" y="2104107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36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38200" y="4937146"/>
            <a:ext cx="3200400" cy="1708666"/>
            <a:chOff x="6172200" y="1981200"/>
            <a:chExt cx="2834148" cy="2315496"/>
          </a:xfr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6172200" y="1981200"/>
              <a:ext cx="2834148" cy="2315496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17675" y="2083454"/>
              <a:ext cx="2743199" cy="7090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r-SA" sz="2800" dirty="0">
                  <a:cs typeface="AdvertisingBold" pitchFamily="2" charset="-78"/>
                </a:rPr>
                <a:t>ورقة رقم (</a:t>
              </a:r>
              <a:r>
                <a:rPr lang="ar-EG" sz="2800" dirty="0">
                  <a:cs typeface="AdvertisingBold" pitchFamily="2" charset="-78"/>
                </a:rPr>
                <a:t>37</a:t>
              </a:r>
              <a:r>
                <a:rPr lang="ar-SA" sz="2800" dirty="0">
                  <a:cs typeface="AdvertisingBold" pitchFamily="2" charset="-78"/>
                </a:rPr>
                <a:t>)</a:t>
              </a:r>
              <a:endParaRPr lang="ar-EG" sz="2800" dirty="0">
                <a:cs typeface="AdvertisingBold" pitchFamily="2" charset="-78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500934" y="5606812"/>
            <a:ext cx="3164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كم من الوقت تقضيه على شبكة الإنترنت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31115" y="5606812"/>
            <a:ext cx="3097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2400" dirty="0">
                <a:cs typeface="AdvertisingBold" pitchFamily="2" charset="-78"/>
              </a:rPr>
              <a:t>كيف يمكنك مقاومة هذه الرغبة؟</a:t>
            </a:r>
          </a:p>
        </p:txBody>
      </p:sp>
    </p:spTree>
    <p:extLst>
      <p:ext uri="{BB962C8B-B14F-4D97-AF65-F5344CB8AC3E}">
        <p14:creationId xmlns:p14="http://schemas.microsoft.com/office/powerpoint/2010/main" val="103231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26" name="Group 34"/>
          <p:cNvGrpSpPr>
            <a:grpSpLocks/>
          </p:cNvGrpSpPr>
          <p:nvPr/>
        </p:nvGrpSpPr>
        <p:grpSpPr bwMode="auto">
          <a:xfrm>
            <a:off x="3759200" y="2225675"/>
            <a:ext cx="2057400" cy="2057400"/>
            <a:chOff x="2368" y="1402"/>
            <a:chExt cx="1296" cy="1296"/>
          </a:xfrm>
        </p:grpSpPr>
        <p:grpSp>
          <p:nvGrpSpPr>
            <p:cNvPr id="85003" name="Group 11"/>
            <p:cNvGrpSpPr>
              <a:grpSpLocks/>
            </p:cNvGrpSpPr>
            <p:nvPr/>
          </p:nvGrpSpPr>
          <p:grpSpPr bwMode="auto">
            <a:xfrm>
              <a:off x="2368" y="1402"/>
              <a:ext cx="1296" cy="1296"/>
              <a:chOff x="2016" y="1920"/>
              <a:chExt cx="1680" cy="1680"/>
            </a:xfrm>
          </p:grpSpPr>
          <p:sp>
            <p:nvSpPr>
              <p:cNvPr id="85004" name="Oval 12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3300"/>
                  </a:gs>
                  <a:gs pos="100000">
                    <a:srgbClr val="FF33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sp>
            <p:nvSpPr>
              <p:cNvPr id="85005" name="Freeform 13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</p:grpSp>
        <p:sp>
          <p:nvSpPr>
            <p:cNvPr id="85012" name="Text Box 20"/>
            <p:cNvSpPr txBox="1">
              <a:spLocks noChangeArrowheads="1"/>
            </p:cNvSpPr>
            <p:nvPr/>
          </p:nvSpPr>
          <p:spPr bwMode="gray">
            <a:xfrm>
              <a:off x="2416" y="1674"/>
              <a:ext cx="1200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ar-EG" sz="3600" dirty="0">
                  <a:solidFill>
                    <a:schemeClr val="bg1"/>
                  </a:solidFill>
                  <a:cs typeface="AdvertisingBold" pitchFamily="2" charset="-78"/>
                </a:rPr>
                <a:t>قبل الرحيل</a:t>
              </a:r>
              <a:endParaRPr lang="ar-SA" sz="3600" dirty="0">
                <a:solidFill>
                  <a:schemeClr val="bg1"/>
                </a:solidFill>
                <a:cs typeface="AdvertisingBold" pitchFamily="2" charset="-78"/>
              </a:endParaRPr>
            </a:p>
          </p:txBody>
        </p:sp>
      </p:grpSp>
      <p:grpSp>
        <p:nvGrpSpPr>
          <p:cNvPr id="85024" name="Group 32"/>
          <p:cNvGrpSpPr>
            <a:grpSpLocks/>
          </p:cNvGrpSpPr>
          <p:nvPr/>
        </p:nvGrpSpPr>
        <p:grpSpPr bwMode="auto">
          <a:xfrm>
            <a:off x="5502276" y="1189037"/>
            <a:ext cx="3217863" cy="3575050"/>
            <a:chOff x="3466" y="749"/>
            <a:chExt cx="2027" cy="2252"/>
          </a:xfrm>
        </p:grpSpPr>
        <p:sp>
          <p:nvSpPr>
            <p:cNvPr id="85002" name="Freeform 10"/>
            <p:cNvSpPr>
              <a:spLocks/>
            </p:cNvSpPr>
            <p:nvPr/>
          </p:nvSpPr>
          <p:spPr bwMode="gray">
            <a:xfrm rot="18000000">
              <a:off x="2932" y="1981"/>
              <a:ext cx="1554" cy="486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99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EG"/>
            </a:p>
          </p:txBody>
        </p:sp>
        <p:sp>
          <p:nvSpPr>
            <p:cNvPr id="85013" name="Rectangle 21"/>
            <p:cNvSpPr>
              <a:spLocks noChangeArrowheads="1"/>
            </p:cNvSpPr>
            <p:nvPr/>
          </p:nvSpPr>
          <p:spPr bwMode="auto">
            <a:xfrm>
              <a:off x="3813" y="749"/>
              <a:ext cx="1680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solidFill>
                    <a:srgbClr val="7030A0"/>
                  </a:solidFill>
                  <a:cs typeface="AdvertisingBold" pitchFamily="2" charset="-78"/>
                </a:rPr>
                <a:t>لا تسمحي لأي شيء أن يضيع وقتك.</a:t>
              </a:r>
            </a:p>
          </p:txBody>
        </p:sp>
      </p:grpSp>
      <p:grpSp>
        <p:nvGrpSpPr>
          <p:cNvPr id="85025" name="Group 33"/>
          <p:cNvGrpSpPr>
            <a:grpSpLocks/>
          </p:cNvGrpSpPr>
          <p:nvPr/>
        </p:nvGrpSpPr>
        <p:grpSpPr bwMode="auto">
          <a:xfrm>
            <a:off x="1158875" y="285749"/>
            <a:ext cx="4783138" cy="3262313"/>
            <a:chOff x="730" y="180"/>
            <a:chExt cx="3013" cy="2055"/>
          </a:xfrm>
        </p:grpSpPr>
        <p:sp>
          <p:nvSpPr>
            <p:cNvPr id="85001" name="Freeform 9"/>
            <p:cNvSpPr>
              <a:spLocks/>
            </p:cNvSpPr>
            <p:nvPr/>
          </p:nvSpPr>
          <p:spPr bwMode="gray">
            <a:xfrm rot="14400000">
              <a:off x="2724" y="1216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EG"/>
            </a:p>
          </p:txBody>
        </p:sp>
        <p:sp>
          <p:nvSpPr>
            <p:cNvPr id="85015" name="Rectangle 23"/>
            <p:cNvSpPr>
              <a:spLocks noChangeArrowheads="1"/>
            </p:cNvSpPr>
            <p:nvPr/>
          </p:nvSpPr>
          <p:spPr bwMode="auto">
            <a:xfrm>
              <a:off x="730" y="180"/>
              <a:ext cx="239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solidFill>
                    <a:schemeClr val="accent1">
                      <a:lumMod val="50000"/>
                    </a:schemeClr>
                  </a:solidFill>
                  <a:cs typeface="AdvertisingBold" pitchFamily="2" charset="-78"/>
                </a:rPr>
                <a:t>لا تسمحي لأحد أن يسيطر على عقلك.</a:t>
              </a:r>
            </a:p>
          </p:txBody>
        </p:sp>
      </p:grpSp>
      <p:grpSp>
        <p:nvGrpSpPr>
          <p:cNvPr id="85020" name="Group 28"/>
          <p:cNvGrpSpPr>
            <a:grpSpLocks/>
          </p:cNvGrpSpPr>
          <p:nvPr/>
        </p:nvGrpSpPr>
        <p:grpSpPr bwMode="auto">
          <a:xfrm>
            <a:off x="90489" y="1635126"/>
            <a:ext cx="5449889" cy="1835152"/>
            <a:chOff x="57" y="1030"/>
            <a:chExt cx="3433" cy="1156"/>
          </a:xfrm>
        </p:grpSpPr>
        <p:sp>
          <p:nvSpPr>
            <p:cNvPr id="85000" name="Freeform 8"/>
            <p:cNvSpPr>
              <a:spLocks/>
            </p:cNvSpPr>
            <p:nvPr/>
          </p:nvSpPr>
          <p:spPr bwMode="gray">
            <a:xfrm rot="10800000">
              <a:off x="1936" y="1030"/>
              <a:ext cx="1554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EG"/>
            </a:p>
          </p:txBody>
        </p:sp>
        <p:sp>
          <p:nvSpPr>
            <p:cNvPr id="85016" name="Rectangle 24"/>
            <p:cNvSpPr>
              <a:spLocks noChangeArrowheads="1"/>
            </p:cNvSpPr>
            <p:nvPr/>
          </p:nvSpPr>
          <p:spPr bwMode="auto">
            <a:xfrm>
              <a:off x="57" y="1430"/>
              <a:ext cx="1853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solidFill>
                    <a:srgbClr val="FF0000"/>
                  </a:solidFill>
                  <a:cs typeface="AdvertisingBold" pitchFamily="2" charset="-78"/>
                </a:rPr>
                <a:t>لا تجعلي العالم الافتراضي أهم عندك من العالم الحقيقي.</a:t>
              </a:r>
            </a:p>
          </p:txBody>
        </p:sp>
      </p:grpSp>
      <p:grpSp>
        <p:nvGrpSpPr>
          <p:cNvPr id="85021" name="Group 29"/>
          <p:cNvGrpSpPr>
            <a:grpSpLocks/>
          </p:cNvGrpSpPr>
          <p:nvPr/>
        </p:nvGrpSpPr>
        <p:grpSpPr bwMode="auto">
          <a:xfrm>
            <a:off x="217488" y="1660525"/>
            <a:ext cx="3849688" cy="3322638"/>
            <a:chOff x="137" y="1046"/>
            <a:chExt cx="2425" cy="2093"/>
          </a:xfrm>
        </p:grpSpPr>
        <p:sp>
          <p:nvSpPr>
            <p:cNvPr id="84999" name="Freeform 7"/>
            <p:cNvSpPr>
              <a:spLocks/>
            </p:cNvSpPr>
            <p:nvPr/>
          </p:nvSpPr>
          <p:spPr bwMode="gray">
            <a:xfrm rot="7200000">
              <a:off x="1543" y="1580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EG"/>
            </a:p>
          </p:txBody>
        </p:sp>
        <p:sp>
          <p:nvSpPr>
            <p:cNvPr id="85017" name="Rectangle 25"/>
            <p:cNvSpPr>
              <a:spLocks noChangeArrowheads="1"/>
            </p:cNvSpPr>
            <p:nvPr/>
          </p:nvSpPr>
          <p:spPr bwMode="auto">
            <a:xfrm>
              <a:off x="137" y="2616"/>
              <a:ext cx="172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cs typeface="AdvertisingBold" pitchFamily="2" charset="-78"/>
                </a:rPr>
                <a:t>حددي عدد ساعات لتصفح الإنترنت.</a:t>
              </a:r>
            </a:p>
          </p:txBody>
        </p:sp>
      </p:grpSp>
      <p:grpSp>
        <p:nvGrpSpPr>
          <p:cNvPr id="85022" name="Group 30"/>
          <p:cNvGrpSpPr>
            <a:grpSpLocks/>
          </p:cNvGrpSpPr>
          <p:nvPr/>
        </p:nvGrpSpPr>
        <p:grpSpPr bwMode="auto">
          <a:xfrm>
            <a:off x="2913064" y="2960688"/>
            <a:ext cx="4552951" cy="3692524"/>
            <a:chOff x="1835" y="1865"/>
            <a:chExt cx="2868" cy="2326"/>
          </a:xfrm>
        </p:grpSpPr>
        <p:sp>
          <p:nvSpPr>
            <p:cNvPr id="84998" name="Freeform 6"/>
            <p:cNvSpPr>
              <a:spLocks/>
            </p:cNvSpPr>
            <p:nvPr/>
          </p:nvSpPr>
          <p:spPr bwMode="gray">
            <a:xfrm rot="3600000">
              <a:off x="1750" y="2399"/>
              <a:ext cx="1553" cy="485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F99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EG"/>
            </a:p>
          </p:txBody>
        </p:sp>
        <p:sp>
          <p:nvSpPr>
            <p:cNvPr id="85018" name="Rectangle 26"/>
            <p:cNvSpPr>
              <a:spLocks noChangeArrowheads="1"/>
            </p:cNvSpPr>
            <p:nvPr/>
          </p:nvSpPr>
          <p:spPr bwMode="auto">
            <a:xfrm>
              <a:off x="1835" y="3435"/>
              <a:ext cx="2868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solidFill>
                    <a:srgbClr val="00B050"/>
                  </a:solidFill>
                  <a:cs typeface="AdvertisingBold" pitchFamily="2" charset="-78"/>
                </a:rPr>
                <a:t>نظمي وقتك على الإنترنت بين متابعة الأخبار ومتابعة مواقع التواصل العالم.</a:t>
              </a:r>
            </a:p>
          </p:txBody>
        </p:sp>
      </p:grpSp>
      <p:grpSp>
        <p:nvGrpSpPr>
          <p:cNvPr id="85023" name="Group 31"/>
          <p:cNvGrpSpPr>
            <a:grpSpLocks/>
          </p:cNvGrpSpPr>
          <p:nvPr/>
        </p:nvGrpSpPr>
        <p:grpSpPr bwMode="auto">
          <a:xfrm>
            <a:off x="3956050" y="2894012"/>
            <a:ext cx="4973639" cy="1941513"/>
            <a:chOff x="2492" y="1823"/>
            <a:chExt cx="3133" cy="1223"/>
          </a:xfrm>
        </p:grpSpPr>
        <p:sp>
          <p:nvSpPr>
            <p:cNvPr id="84997" name="Freeform 5"/>
            <p:cNvSpPr>
              <a:spLocks/>
            </p:cNvSpPr>
            <p:nvPr/>
          </p:nvSpPr>
          <p:spPr bwMode="gray">
            <a:xfrm>
              <a:off x="2492" y="2560"/>
              <a:ext cx="1554" cy="486"/>
            </a:xfrm>
            <a:custGeom>
              <a:avLst/>
              <a:gdLst>
                <a:gd name="T0" fmla="*/ 1405 w 1717"/>
                <a:gd name="T1" fmla="*/ 102 h 484"/>
                <a:gd name="T2" fmla="*/ 1540 w 1717"/>
                <a:gd name="T3" fmla="*/ 395 h 484"/>
                <a:gd name="T4" fmla="*/ 1472 w 1717"/>
                <a:gd name="T5" fmla="*/ 369 h 484"/>
                <a:gd name="T6" fmla="*/ 1373 w 1717"/>
                <a:gd name="T7" fmla="*/ 403 h 484"/>
                <a:gd name="T8" fmla="*/ 1274 w 1717"/>
                <a:gd name="T9" fmla="*/ 433 h 484"/>
                <a:gd name="T10" fmla="*/ 1160 w 1717"/>
                <a:gd name="T11" fmla="*/ 458 h 484"/>
                <a:gd name="T12" fmla="*/ 1062 w 1717"/>
                <a:gd name="T13" fmla="*/ 472 h 484"/>
                <a:gd name="T14" fmla="*/ 968 w 1717"/>
                <a:gd name="T15" fmla="*/ 479 h 484"/>
                <a:gd name="T16" fmla="*/ 872 w 1717"/>
                <a:gd name="T17" fmla="*/ 479 h 484"/>
                <a:gd name="T18" fmla="*/ 766 w 1717"/>
                <a:gd name="T19" fmla="*/ 468 h 484"/>
                <a:gd name="T20" fmla="*/ 634 w 1717"/>
                <a:gd name="T21" fmla="*/ 439 h 484"/>
                <a:gd name="T22" fmla="*/ 524 w 1717"/>
                <a:gd name="T23" fmla="*/ 407 h 484"/>
                <a:gd name="T24" fmla="*/ 435 w 1717"/>
                <a:gd name="T25" fmla="*/ 373 h 484"/>
                <a:gd name="T26" fmla="*/ 344 w 1717"/>
                <a:gd name="T27" fmla="*/ 326 h 484"/>
                <a:gd name="T28" fmla="*/ 242 w 1717"/>
                <a:gd name="T29" fmla="*/ 256 h 484"/>
                <a:gd name="T30" fmla="*/ 157 w 1717"/>
                <a:gd name="T31" fmla="*/ 186 h 484"/>
                <a:gd name="T32" fmla="*/ 102 w 1717"/>
                <a:gd name="T33" fmla="*/ 132 h 484"/>
                <a:gd name="T34" fmla="*/ 0 w 1717"/>
                <a:gd name="T35" fmla="*/ 0 h 484"/>
                <a:gd name="T36" fmla="*/ 135 w 1717"/>
                <a:gd name="T37" fmla="*/ 124 h 484"/>
                <a:gd name="T38" fmla="*/ 219 w 1717"/>
                <a:gd name="T39" fmla="*/ 186 h 484"/>
                <a:gd name="T40" fmla="*/ 307 w 1717"/>
                <a:gd name="T41" fmla="*/ 231 h 484"/>
                <a:gd name="T42" fmla="*/ 395 w 1717"/>
                <a:gd name="T43" fmla="*/ 267 h 484"/>
                <a:gd name="T44" fmla="*/ 487 w 1717"/>
                <a:gd name="T45" fmla="*/ 293 h 484"/>
                <a:gd name="T46" fmla="*/ 571 w 1717"/>
                <a:gd name="T47" fmla="*/ 309 h 484"/>
                <a:gd name="T48" fmla="*/ 673 w 1717"/>
                <a:gd name="T49" fmla="*/ 318 h 484"/>
                <a:gd name="T50" fmla="*/ 766 w 1717"/>
                <a:gd name="T51" fmla="*/ 318 h 484"/>
                <a:gd name="T52" fmla="*/ 890 w 1717"/>
                <a:gd name="T53" fmla="*/ 311 h 484"/>
                <a:gd name="T54" fmla="*/ 1000 w 1717"/>
                <a:gd name="T55" fmla="*/ 296 h 484"/>
                <a:gd name="T56" fmla="*/ 1106 w 1717"/>
                <a:gd name="T57" fmla="*/ 274 h 484"/>
                <a:gd name="T58" fmla="*/ 1212 w 1717"/>
                <a:gd name="T59" fmla="*/ 245 h 484"/>
                <a:gd name="T60" fmla="*/ 1318 w 1717"/>
                <a:gd name="T61" fmla="*/ 209 h 484"/>
                <a:gd name="T62" fmla="*/ 1427 w 1717"/>
                <a:gd name="T63" fmla="*/ 15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CC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EG"/>
            </a:p>
          </p:txBody>
        </p:sp>
        <p:sp>
          <p:nvSpPr>
            <p:cNvPr id="85019" name="Rectangle 27"/>
            <p:cNvSpPr>
              <a:spLocks noChangeArrowheads="1"/>
            </p:cNvSpPr>
            <p:nvPr/>
          </p:nvSpPr>
          <p:spPr bwMode="auto">
            <a:xfrm>
              <a:off x="4185" y="1823"/>
              <a:ext cx="1440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EG" sz="2400" dirty="0">
                  <a:solidFill>
                    <a:srgbClr val="002060"/>
                  </a:solidFill>
                  <a:cs typeface="AdvertisingBold" pitchFamily="2" charset="-78"/>
                </a:rPr>
                <a:t>إياك والممارسات الخطأ في استخدام تلك الوسائل.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59111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5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85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1000"/>
                                        <p:tgtEl>
                                          <p:spTgt spid="85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000"/>
                                        <p:tgtEl>
                                          <p:spTgt spid="85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8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85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1000"/>
                                        <p:tgtEl>
                                          <p:spTgt spid="85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6" name="Group 26"/>
          <p:cNvGrpSpPr>
            <a:grpSpLocks/>
          </p:cNvGrpSpPr>
          <p:nvPr/>
        </p:nvGrpSpPr>
        <p:grpSpPr bwMode="auto">
          <a:xfrm>
            <a:off x="1001713" y="793750"/>
            <a:ext cx="7415212" cy="5588000"/>
            <a:chOff x="631" y="500"/>
            <a:chExt cx="4671" cy="3520"/>
          </a:xfrm>
        </p:grpSpPr>
        <p:sp>
          <p:nvSpPr>
            <p:cNvPr id="18447" name="Oval 13"/>
            <p:cNvSpPr>
              <a:spLocks noChangeArrowheads="1"/>
            </p:cNvSpPr>
            <p:nvPr/>
          </p:nvSpPr>
          <p:spPr bwMode="gray">
            <a:xfrm>
              <a:off x="631" y="500"/>
              <a:ext cx="4671" cy="3520"/>
            </a:xfrm>
            <a:prstGeom prst="ellipse">
              <a:avLst/>
            </a:prstGeom>
            <a:noFill/>
            <a:ln w="1270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B9B7C"/>
                      </a:gs>
                      <a:gs pos="100000">
                        <a:srgbClr val="FFFFCC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8" name="Oval 14"/>
            <p:cNvSpPr>
              <a:spLocks noChangeArrowheads="1"/>
            </p:cNvSpPr>
            <p:nvPr/>
          </p:nvSpPr>
          <p:spPr bwMode="gray">
            <a:xfrm>
              <a:off x="889" y="687"/>
              <a:ext cx="4120" cy="3166"/>
            </a:xfrm>
            <a:prstGeom prst="ellipse">
              <a:avLst/>
            </a:prstGeom>
            <a:noFill/>
            <a:ln w="1270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B9B7C"/>
                      </a:gs>
                      <a:gs pos="100000">
                        <a:srgbClr val="FFFFCC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49" name="Oval 15"/>
            <p:cNvSpPr>
              <a:spLocks noChangeArrowheads="1"/>
            </p:cNvSpPr>
            <p:nvPr/>
          </p:nvSpPr>
          <p:spPr bwMode="gray">
            <a:xfrm>
              <a:off x="1143" y="984"/>
              <a:ext cx="3510" cy="2696"/>
            </a:xfrm>
            <a:prstGeom prst="ellipse">
              <a:avLst/>
            </a:prstGeom>
            <a:noFill/>
            <a:ln w="1270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B9B7C"/>
                      </a:gs>
                      <a:gs pos="100000">
                        <a:srgbClr val="FFFFCC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18450" name="Rectangle 16"/>
            <p:cNvSpPr>
              <a:spLocks noChangeArrowheads="1"/>
            </p:cNvSpPr>
            <p:nvPr/>
          </p:nvSpPr>
          <p:spPr bwMode="auto">
            <a:xfrm>
              <a:off x="2112" y="1992"/>
              <a:ext cx="1536" cy="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EG" sz="3200" dirty="0">
                  <a:solidFill>
                    <a:srgbClr val="CC3300"/>
                  </a:solidFill>
                  <a:latin typeface="Times New Roman" pitchFamily="18" charset="0"/>
                  <a:cs typeface="Al-Mothnna" pitchFamily="2" charset="-78"/>
                </a:rPr>
                <a:t>تابع : قبل الرحيل</a:t>
              </a:r>
              <a:endParaRPr lang="en-US" sz="3200" dirty="0">
                <a:solidFill>
                  <a:srgbClr val="CC3300"/>
                </a:solidFill>
                <a:latin typeface="Times New Roman" pitchFamily="18" charset="0"/>
                <a:cs typeface="Al-Mothnna" pitchFamily="2" charset="-78"/>
              </a:endParaRPr>
            </a:p>
          </p:txBody>
        </p:sp>
      </p:grpSp>
      <p:grpSp>
        <p:nvGrpSpPr>
          <p:cNvPr id="20507" name="Group 27"/>
          <p:cNvGrpSpPr>
            <a:grpSpLocks/>
          </p:cNvGrpSpPr>
          <p:nvPr/>
        </p:nvGrpSpPr>
        <p:grpSpPr bwMode="auto">
          <a:xfrm>
            <a:off x="530225" y="3581400"/>
            <a:ext cx="3508375" cy="2673350"/>
            <a:chOff x="249" y="2161"/>
            <a:chExt cx="2210" cy="1684"/>
          </a:xfrm>
        </p:grpSpPr>
        <p:sp>
          <p:nvSpPr>
            <p:cNvPr id="18445" name="AutoShape 18"/>
            <p:cNvSpPr>
              <a:spLocks noChangeArrowheads="1"/>
            </p:cNvSpPr>
            <p:nvPr/>
          </p:nvSpPr>
          <p:spPr bwMode="gray">
            <a:xfrm rot="9044363">
              <a:off x="249" y="2161"/>
              <a:ext cx="2210" cy="1684"/>
            </a:xfrm>
            <a:prstGeom prst="chevron">
              <a:avLst>
                <a:gd name="adj" fmla="val 37287"/>
              </a:avLst>
            </a:prstGeom>
            <a:solidFill>
              <a:srgbClr val="3973B9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sy="50000" kx="-2453608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18446" name="Rectangle 19"/>
            <p:cNvSpPr>
              <a:spLocks noChangeArrowheads="1"/>
            </p:cNvSpPr>
            <p:nvPr/>
          </p:nvSpPr>
          <p:spPr bwMode="auto">
            <a:xfrm>
              <a:off x="568" y="2786"/>
              <a:ext cx="125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ar-SA" sz="24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لا تجعلي أهم ما يهمك هاتفك.</a:t>
              </a:r>
            </a:p>
          </p:txBody>
        </p:sp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2803526" y="260350"/>
            <a:ext cx="3479800" cy="2695575"/>
            <a:chOff x="1766" y="164"/>
            <a:chExt cx="2192" cy="1698"/>
          </a:xfrm>
        </p:grpSpPr>
        <p:sp>
          <p:nvSpPr>
            <p:cNvPr id="18443" name="AutoShape 21"/>
            <p:cNvSpPr>
              <a:spLocks noChangeArrowheads="1"/>
            </p:cNvSpPr>
            <p:nvPr/>
          </p:nvSpPr>
          <p:spPr bwMode="gray">
            <a:xfrm rot="-5400000">
              <a:off x="2013" y="-83"/>
              <a:ext cx="1698" cy="2192"/>
            </a:xfrm>
            <a:prstGeom prst="chevron">
              <a:avLst>
                <a:gd name="adj" fmla="val 28412"/>
              </a:avLst>
            </a:prstGeom>
            <a:solidFill>
              <a:srgbClr val="EA9C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63500" prstMaterial="legacyPlastic">
              <a:bevelT w="13500" h="13500" prst="angle"/>
              <a:bevelB w="13500" h="13500" prst="angle"/>
              <a:extrusionClr>
                <a:schemeClr val="fol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sy="50000" kx="-2453608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18444" name="Rectangle 22"/>
            <p:cNvSpPr>
              <a:spLocks noChangeArrowheads="1"/>
            </p:cNvSpPr>
            <p:nvPr/>
          </p:nvSpPr>
          <p:spPr bwMode="auto">
            <a:xfrm>
              <a:off x="2112" y="712"/>
              <a:ext cx="153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sz="24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ابتعدي عن مشاهدة التلفاز دون ضوابط.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181600" y="3654425"/>
            <a:ext cx="3508375" cy="2670175"/>
            <a:chOff x="3264" y="2302"/>
            <a:chExt cx="2210" cy="1682"/>
          </a:xfrm>
        </p:grpSpPr>
        <p:sp>
          <p:nvSpPr>
            <p:cNvPr id="18441" name="AutoShape 24"/>
            <p:cNvSpPr>
              <a:spLocks noChangeArrowheads="1"/>
            </p:cNvSpPr>
            <p:nvPr/>
          </p:nvSpPr>
          <p:spPr bwMode="gray">
            <a:xfrm rot="1788254">
              <a:off x="3264" y="2302"/>
              <a:ext cx="2210" cy="1682"/>
            </a:xfrm>
            <a:prstGeom prst="chevron">
              <a:avLst>
                <a:gd name="adj" fmla="val 37331"/>
              </a:avLst>
            </a:prstGeom>
            <a:solidFill>
              <a:srgbClr val="B639B9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ar-EG"/>
            </a:p>
          </p:txBody>
        </p:sp>
        <p:sp>
          <p:nvSpPr>
            <p:cNvPr id="18442" name="Rectangle 25"/>
            <p:cNvSpPr>
              <a:spLocks noChangeArrowheads="1"/>
            </p:cNvSpPr>
            <p:nvPr/>
          </p:nvSpPr>
          <p:spPr bwMode="auto">
            <a:xfrm>
              <a:off x="3840" y="2532"/>
              <a:ext cx="1299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sz="2400" dirty="0">
                  <a:solidFill>
                    <a:schemeClr val="bg1"/>
                  </a:solidFill>
                  <a:latin typeface="Times New Roman" pitchFamily="18" charset="0"/>
                  <a:cs typeface="Monotype Koufi" pitchFamily="2" charset="-78"/>
                </a:rPr>
                <a:t>كفي عن تناول الطعام أثناء مشاهدة التلفاز؛  حتى لا يؤثر على وزنك.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Monotype Koufi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53392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8" name="Group 4"/>
          <p:cNvGrpSpPr>
            <a:grpSpLocks/>
          </p:cNvGrpSpPr>
          <p:nvPr/>
        </p:nvGrpSpPr>
        <p:grpSpPr bwMode="auto">
          <a:xfrm>
            <a:off x="2819400" y="533400"/>
            <a:ext cx="3402013" cy="3168650"/>
            <a:chOff x="1779" y="192"/>
            <a:chExt cx="2143" cy="1996"/>
          </a:xfrm>
        </p:grpSpPr>
        <p:grpSp>
          <p:nvGrpSpPr>
            <p:cNvPr id="47109" name="Group 5"/>
            <p:cNvGrpSpPr>
              <a:grpSpLocks/>
            </p:cNvGrpSpPr>
            <p:nvPr/>
          </p:nvGrpSpPr>
          <p:grpSpPr bwMode="auto">
            <a:xfrm>
              <a:off x="1779" y="192"/>
              <a:ext cx="2143" cy="1996"/>
              <a:chOff x="1851" y="624"/>
              <a:chExt cx="812" cy="830"/>
            </a:xfrm>
          </p:grpSpPr>
          <p:sp>
            <p:nvSpPr>
              <p:cNvPr id="47110" name="Oval 6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000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47111" name="Picture 7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2036" y="700"/>
              <a:ext cx="1632" cy="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EG" sz="4800">
                  <a:solidFill>
                    <a:srgbClr val="FFFF99"/>
                  </a:solidFill>
                  <a:cs typeface="Hesham Bold" pitchFamily="2" charset="-78"/>
                </a:rPr>
                <a:t>سعدت بلقاء</a:t>
              </a:r>
              <a:r>
                <a:rPr lang="ar-SA" sz="4800">
                  <a:solidFill>
                    <a:srgbClr val="FFFF99"/>
                  </a:solidFill>
                  <a:cs typeface="Hesham Bold" pitchFamily="2" charset="-78"/>
                </a:rPr>
                <a:t> </a:t>
              </a:r>
              <a:r>
                <a:rPr lang="ar-EG" sz="4800">
                  <a:solidFill>
                    <a:srgbClr val="FFFF99"/>
                  </a:solidFill>
                  <a:cs typeface="Hesham Bold" pitchFamily="2" charset="-78"/>
                </a:rPr>
                <a:t>مجموعة رائعة</a:t>
              </a:r>
              <a:r>
                <a:rPr lang="ar-EG" sz="4800" b="1">
                  <a:solidFill>
                    <a:srgbClr val="FFFF99"/>
                  </a:solidFill>
                  <a:cs typeface="Hesham Bold" pitchFamily="2" charset="-78"/>
                </a:rPr>
                <a:t> </a:t>
              </a:r>
              <a:endParaRPr lang="en-US" sz="4800" b="1">
                <a:solidFill>
                  <a:srgbClr val="FFFF99"/>
                </a:solidFill>
                <a:cs typeface="Hesham Bold" pitchFamily="2" charset="-78"/>
              </a:endParaRPr>
            </a:p>
          </p:txBody>
        </p:sp>
      </p:grpSp>
      <p:grpSp>
        <p:nvGrpSpPr>
          <p:cNvPr id="47113" name="Group 9"/>
          <p:cNvGrpSpPr>
            <a:grpSpLocks/>
          </p:cNvGrpSpPr>
          <p:nvPr/>
        </p:nvGrpSpPr>
        <p:grpSpPr bwMode="auto">
          <a:xfrm>
            <a:off x="4572000" y="3200400"/>
            <a:ext cx="3406775" cy="3168650"/>
            <a:chOff x="2894" y="1892"/>
            <a:chExt cx="2146" cy="1996"/>
          </a:xfrm>
        </p:grpSpPr>
        <p:grpSp>
          <p:nvGrpSpPr>
            <p:cNvPr id="47114" name="Group 10"/>
            <p:cNvGrpSpPr>
              <a:grpSpLocks/>
            </p:cNvGrpSpPr>
            <p:nvPr/>
          </p:nvGrpSpPr>
          <p:grpSpPr bwMode="auto">
            <a:xfrm>
              <a:off x="2894" y="1892"/>
              <a:ext cx="2146" cy="1996"/>
              <a:chOff x="1851" y="624"/>
              <a:chExt cx="812" cy="830"/>
            </a:xfrm>
          </p:grpSpPr>
          <p:sp>
            <p:nvSpPr>
              <p:cNvPr id="47115" name="Oval 11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000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47116" name="Picture 12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7117" name="Rectangle 13"/>
            <p:cNvSpPr>
              <a:spLocks noChangeArrowheads="1"/>
            </p:cNvSpPr>
            <p:nvPr/>
          </p:nvSpPr>
          <p:spPr bwMode="auto">
            <a:xfrm>
              <a:off x="3360" y="2352"/>
              <a:ext cx="1392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SA" sz="4000" b="1">
                  <a:solidFill>
                    <a:srgbClr val="FFFFFF"/>
                  </a:solidFill>
                  <a:cs typeface="Hesham Bold" pitchFamily="2" charset="-78"/>
                </a:rPr>
                <a:t>مبدعة .. راغبة في التعلم والتواصل </a:t>
              </a:r>
              <a:endParaRPr lang="en-US" sz="4000" b="1">
                <a:solidFill>
                  <a:srgbClr val="FFFFFF"/>
                </a:solidFill>
                <a:cs typeface="Hesham Bold" pitchFamily="2" charset="-78"/>
              </a:endParaRPr>
            </a:p>
          </p:txBody>
        </p:sp>
      </p:grpSp>
      <p:grpSp>
        <p:nvGrpSpPr>
          <p:cNvPr id="47118" name="Group 14"/>
          <p:cNvGrpSpPr>
            <a:grpSpLocks/>
          </p:cNvGrpSpPr>
          <p:nvPr/>
        </p:nvGrpSpPr>
        <p:grpSpPr bwMode="auto">
          <a:xfrm>
            <a:off x="1143000" y="3200400"/>
            <a:ext cx="3406775" cy="3168650"/>
            <a:chOff x="720" y="1892"/>
            <a:chExt cx="2146" cy="1996"/>
          </a:xfrm>
        </p:grpSpPr>
        <p:grpSp>
          <p:nvGrpSpPr>
            <p:cNvPr id="47119" name="Group 15"/>
            <p:cNvGrpSpPr>
              <a:grpSpLocks/>
            </p:cNvGrpSpPr>
            <p:nvPr/>
          </p:nvGrpSpPr>
          <p:grpSpPr bwMode="auto">
            <a:xfrm>
              <a:off x="720" y="1892"/>
              <a:ext cx="2146" cy="1996"/>
              <a:chOff x="1851" y="624"/>
              <a:chExt cx="812" cy="830"/>
            </a:xfrm>
          </p:grpSpPr>
          <p:sp>
            <p:nvSpPr>
              <p:cNvPr id="47120" name="Oval 16"/>
              <p:cNvSpPr>
                <a:spLocks noChangeArrowheads="1"/>
              </p:cNvSpPr>
              <p:nvPr/>
            </p:nvSpPr>
            <p:spPr bwMode="gray">
              <a:xfrm>
                <a:off x="1851" y="652"/>
                <a:ext cx="812" cy="802"/>
              </a:xfrm>
              <a:prstGeom prst="ellipse">
                <a:avLst/>
              </a:prstGeom>
              <a:solidFill>
                <a:srgbClr val="0066CC"/>
              </a:solidFill>
              <a:ln w="63500" algn="ctr">
                <a:solidFill>
                  <a:srgbClr val="F8F8F8">
                    <a:alpha val="70000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ar-EG"/>
              </a:p>
            </p:txBody>
          </p:sp>
          <p:pic>
            <p:nvPicPr>
              <p:cNvPr id="47121" name="Picture 17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1920" y="624"/>
                <a:ext cx="670" cy="6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7122" name="Rectangle 18"/>
            <p:cNvSpPr>
              <a:spLocks noChangeArrowheads="1"/>
            </p:cNvSpPr>
            <p:nvPr/>
          </p:nvSpPr>
          <p:spPr bwMode="auto">
            <a:xfrm>
              <a:off x="1008" y="2352"/>
              <a:ext cx="1392" cy="1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SA" sz="4000" b="1">
                  <a:solidFill>
                    <a:srgbClr val="FFCCFF"/>
                  </a:solidFill>
                  <a:cs typeface="Hesham Bold" pitchFamily="2" charset="-78"/>
                </a:rPr>
                <a:t>لها مني كل الشكر والتقدير والاجلال</a:t>
              </a:r>
              <a:endParaRPr lang="en-US" sz="4000" b="1">
                <a:solidFill>
                  <a:srgbClr val="FFCCFF"/>
                </a:solidFill>
                <a:cs typeface="Hesham Bold" pitchFamily="2" charset="-78"/>
              </a:endParaRPr>
            </a:p>
          </p:txBody>
        </p:sp>
      </p:grpSp>
      <p:grpSp>
        <p:nvGrpSpPr>
          <p:cNvPr id="47123" name="Group 19"/>
          <p:cNvGrpSpPr>
            <a:grpSpLocks/>
          </p:cNvGrpSpPr>
          <p:nvPr/>
        </p:nvGrpSpPr>
        <p:grpSpPr bwMode="auto">
          <a:xfrm>
            <a:off x="3595688" y="3084513"/>
            <a:ext cx="1816100" cy="1700212"/>
            <a:chOff x="1851" y="624"/>
            <a:chExt cx="812" cy="830"/>
          </a:xfrm>
        </p:grpSpPr>
        <p:sp>
          <p:nvSpPr>
            <p:cNvPr id="47124" name="Oval 20"/>
            <p:cNvSpPr>
              <a:spLocks noChangeArrowheads="1"/>
            </p:cNvSpPr>
            <p:nvPr/>
          </p:nvSpPr>
          <p:spPr bwMode="gray">
            <a:xfrm>
              <a:off x="1851" y="652"/>
              <a:ext cx="812" cy="802"/>
            </a:xfrm>
            <a:prstGeom prst="ellipse">
              <a:avLst/>
            </a:prstGeom>
            <a:solidFill>
              <a:srgbClr val="FFFF99"/>
            </a:solidFill>
            <a:ln w="63500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pic>
          <p:nvPicPr>
            <p:cNvPr id="47125" name="Picture 21" descr="cir_lighteffect0"/>
            <p:cNvPicPr>
              <a:picLocks noChangeAspect="1" noChangeArrowheads="1"/>
            </p:cNvPicPr>
            <p:nvPr/>
          </p:nvPicPr>
          <p:blipFill>
            <a:blip r:embed="rId2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0" y="624"/>
              <a:ext cx="670" cy="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4643581"/>
      </p:ext>
    </p:extLst>
  </p:cSld>
  <p:clrMapOvr>
    <a:masterClrMapping/>
  </p:clrMapOvr>
  <p:transition advTm="20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225</TotalTime>
  <Words>761</Words>
  <Application>Microsoft Office PowerPoint</Application>
  <PresentationFormat>عرض على الشاشة (4:3)</PresentationFormat>
  <Paragraphs>197</Paragraphs>
  <Slides>23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30" baseType="lpstr"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Sherif</dc:creator>
  <cp:lastModifiedBy>أكاديمية الأسرة</cp:lastModifiedBy>
  <cp:revision>30</cp:revision>
  <dcterms:created xsi:type="dcterms:W3CDTF">2006-08-16T00:00:00Z</dcterms:created>
  <dcterms:modified xsi:type="dcterms:W3CDTF">2022-07-03T11:32:58Z</dcterms:modified>
</cp:coreProperties>
</file>